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66" r:id="rId2"/>
    <p:sldId id="275" r:id="rId3"/>
    <p:sldId id="277" r:id="rId4"/>
    <p:sldId id="298" r:id="rId5"/>
    <p:sldId id="264" r:id="rId6"/>
    <p:sldId id="272" r:id="rId7"/>
    <p:sldId id="259" r:id="rId8"/>
    <p:sldId id="287" r:id="rId9"/>
    <p:sldId id="288" r:id="rId10"/>
    <p:sldId id="289" r:id="rId11"/>
    <p:sldId id="292" r:id="rId12"/>
    <p:sldId id="290" r:id="rId13"/>
    <p:sldId id="293" r:id="rId14"/>
    <p:sldId id="299" r:id="rId15"/>
    <p:sldId id="294" r:id="rId16"/>
    <p:sldId id="295" r:id="rId17"/>
    <p:sldId id="296" r:id="rId18"/>
    <p:sldId id="297" r:id="rId19"/>
    <p:sldId id="274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나눔스퀘어OTF_ac Bold" panose="020B0600000101010101" pitchFamily="34" charset="-127"/>
      <p:bold r:id="rId26"/>
    </p:embeddedFont>
    <p:embeddedFont>
      <p:font typeface="나눔스퀘어OTF_ac ExtraBold" panose="020B0600000101010101" pitchFamily="34" charset="-127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lOI0K9oBjs356CcnmYs4Q==" hashData="1MKIxNhQUBsIDuYA+kh1Fj7G5ljSbqLofnlktmkcBMAcnr25vKYZTZBAflWJ0Z5ArKVFw9kwUSHCSkQ9x8McuA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5176" autoAdjust="0"/>
  </p:normalViewPr>
  <p:slideViewPr>
    <p:cSldViewPr snapToGrid="0" showGuides="1">
      <p:cViewPr varScale="1">
        <p:scale>
          <a:sx n="77" d="100"/>
          <a:sy n="77" d="100"/>
        </p:scale>
        <p:origin x="1075" y="72"/>
      </p:cViewPr>
      <p:guideLst>
        <p:guide orient="horz" pos="2160"/>
        <p:guide pos="211"/>
        <p:guide pos="7469"/>
        <p:guide orient="horz" pos="210"/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2142-4093-4640-898B-92088823E7CD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4DD91-3A52-4004-B72C-A73141876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NGO</a:t>
            </a:r>
            <a:r>
              <a:rPr lang="ko-KR" altLang="en-US" dirty="0"/>
              <a:t> 병행 포럼 사이트 방문</a:t>
            </a:r>
            <a:r>
              <a:rPr lang="en-US" altLang="ko-KR" dirty="0"/>
              <a:t>: https://www.eventbrite.com/e/ngo-csw65-forum-advocate-registration-tickets-137312871495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5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10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6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25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여성연합 병행포럼 링크</a:t>
            </a:r>
            <a:r>
              <a:rPr lang="en-US" altLang="ko-KR" dirty="0"/>
              <a:t>: https://ngocsw65forum.us2.pathable.com/meetings/virtual/m55zYpaScez5mMurb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71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여성연합 병행포럼 링크</a:t>
            </a:r>
            <a:r>
              <a:rPr lang="en-US" altLang="ko-KR" dirty="0"/>
              <a:t>: https://ngocsw65forum.us2.pathable.com/meetings/virtual/m55zYpaScez5mMurb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12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여성연합 병행포럼 링크</a:t>
            </a:r>
            <a:r>
              <a:rPr lang="en-US" altLang="ko-KR" dirty="0"/>
              <a:t>: https://ngocsw65forum.us2.pathable.com/meetings/virtual/m55zYpaScez5mMurb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72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Jarak -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82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유엔 안보리결의안 </a:t>
            </a:r>
            <a:r>
              <a:rPr lang="en-US" altLang="ko-KR" dirty="0"/>
              <a:t>1325</a:t>
            </a:r>
            <a:r>
              <a:rPr lang="ko-KR" altLang="en-US" dirty="0"/>
              <a:t>호</a:t>
            </a:r>
            <a:r>
              <a:rPr lang="en-US" altLang="ko-KR" dirty="0"/>
              <a:t>: http://www.mogef.go.kr/sp/geq/sp_geq_f014.do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4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4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73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NGO</a:t>
            </a:r>
            <a:r>
              <a:rPr lang="ko-KR" altLang="en-US" dirty="0"/>
              <a:t> 병행 포럼 사이트 방문</a:t>
            </a:r>
            <a:r>
              <a:rPr lang="en-US" altLang="ko-KR" dirty="0"/>
              <a:t>: https://www.eventbrite.com/e/ngo-csw65-forum-advocate-registration-tickets-137312871495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4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NGO</a:t>
            </a:r>
            <a:r>
              <a:rPr lang="ko-KR" altLang="en-US" dirty="0"/>
              <a:t> 병행 포럼 사이트 방문</a:t>
            </a:r>
            <a:r>
              <a:rPr lang="en-US" altLang="ko-KR" dirty="0"/>
              <a:t>: https://www.eventbrite.com/e/ngo-csw65-forum-advocate-registration-tickets-137312871495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NGO</a:t>
            </a:r>
            <a:r>
              <a:rPr lang="ko-KR" altLang="en-US" dirty="0"/>
              <a:t> 병행 포럼 사이트 방문</a:t>
            </a:r>
            <a:r>
              <a:rPr lang="en-US" altLang="ko-KR" dirty="0"/>
              <a:t>: https://www.eventbrite.com/e/ngo-csw65-forum-advocate-registration-tickets-137312871495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4DD91-3A52-4004-B72C-A73141876A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C148F2-414D-400E-B8F3-6C3806EBE4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5400" y="753689"/>
            <a:ext cx="4482353" cy="4482353"/>
          </a:xfrm>
          <a:custGeom>
            <a:avLst/>
            <a:gdLst>
              <a:gd name="connsiteX0" fmla="*/ 0 w 4482353"/>
              <a:gd name="connsiteY0" fmla="*/ 0 h 4482353"/>
              <a:gd name="connsiteX1" fmla="*/ 4482353 w 4482353"/>
              <a:gd name="connsiteY1" fmla="*/ 0 h 4482353"/>
              <a:gd name="connsiteX2" fmla="*/ 4482353 w 4482353"/>
              <a:gd name="connsiteY2" fmla="*/ 4482353 h 4482353"/>
              <a:gd name="connsiteX3" fmla="*/ 0 w 4482353"/>
              <a:gd name="connsiteY3" fmla="*/ 4482353 h 448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2353" h="4482353">
                <a:moveTo>
                  <a:pt x="0" y="0"/>
                </a:moveTo>
                <a:lnTo>
                  <a:pt x="4482353" y="0"/>
                </a:lnTo>
                <a:lnTo>
                  <a:pt x="4482353" y="4482353"/>
                </a:lnTo>
                <a:lnTo>
                  <a:pt x="0" y="4482353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558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26C2DF-76F3-4C29-99AE-5C0CAA31DD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14800"/>
          </a:xfrm>
          <a:custGeom>
            <a:avLst/>
            <a:gdLst>
              <a:gd name="connsiteX0" fmla="*/ 0 w 12192000"/>
              <a:gd name="connsiteY0" fmla="*/ 0 h 4114800"/>
              <a:gd name="connsiteX1" fmla="*/ 12192000 w 12192000"/>
              <a:gd name="connsiteY1" fmla="*/ 0 h 4114800"/>
              <a:gd name="connsiteX2" fmla="*/ 12192000 w 12192000"/>
              <a:gd name="connsiteY2" fmla="*/ 4114800 h 4114800"/>
              <a:gd name="connsiteX3" fmla="*/ 0 w 12192000"/>
              <a:gd name="connsiteY3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114800">
                <a:moveTo>
                  <a:pt x="0" y="0"/>
                </a:moveTo>
                <a:lnTo>
                  <a:pt x="12192000" y="0"/>
                </a:lnTo>
                <a:lnTo>
                  <a:pt x="12192000" y="4114800"/>
                </a:lnTo>
                <a:lnTo>
                  <a:pt x="0" y="41148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58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806088-E2A5-4640-85C8-A89AB49F6B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7812" y="510990"/>
            <a:ext cx="5208494" cy="6347009"/>
          </a:xfrm>
          <a:custGeom>
            <a:avLst/>
            <a:gdLst>
              <a:gd name="connsiteX0" fmla="*/ 0 w 5208494"/>
              <a:gd name="connsiteY0" fmla="*/ 0 h 4159624"/>
              <a:gd name="connsiteX1" fmla="*/ 5208494 w 5208494"/>
              <a:gd name="connsiteY1" fmla="*/ 0 h 4159624"/>
              <a:gd name="connsiteX2" fmla="*/ 5208494 w 5208494"/>
              <a:gd name="connsiteY2" fmla="*/ 4159624 h 4159624"/>
              <a:gd name="connsiteX3" fmla="*/ 0 w 5208494"/>
              <a:gd name="connsiteY3" fmla="*/ 4159624 h 41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8494" h="4159624">
                <a:moveTo>
                  <a:pt x="0" y="0"/>
                </a:moveTo>
                <a:lnTo>
                  <a:pt x="5208494" y="0"/>
                </a:lnTo>
                <a:lnTo>
                  <a:pt x="5208494" y="4159624"/>
                </a:lnTo>
                <a:lnTo>
                  <a:pt x="0" y="415962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07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972BF1B-BDE4-4391-A6F3-3DACA26BFA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86560" y="478799"/>
            <a:ext cx="2384616" cy="2384614"/>
          </a:xfrm>
          <a:custGeom>
            <a:avLst/>
            <a:gdLst>
              <a:gd name="connsiteX0" fmla="*/ 0 w 2384616"/>
              <a:gd name="connsiteY0" fmla="*/ 0 h 2384614"/>
              <a:gd name="connsiteX1" fmla="*/ 2384616 w 2384616"/>
              <a:gd name="connsiteY1" fmla="*/ 0 h 2384614"/>
              <a:gd name="connsiteX2" fmla="*/ 2384616 w 2384616"/>
              <a:gd name="connsiteY2" fmla="*/ 2384614 h 2384614"/>
              <a:gd name="connsiteX3" fmla="*/ 0 w 2384616"/>
              <a:gd name="connsiteY3" fmla="*/ 2384614 h 23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616" h="2384614">
                <a:moveTo>
                  <a:pt x="0" y="0"/>
                </a:moveTo>
                <a:lnTo>
                  <a:pt x="2384616" y="0"/>
                </a:lnTo>
                <a:lnTo>
                  <a:pt x="2384616" y="2384614"/>
                </a:lnTo>
                <a:lnTo>
                  <a:pt x="0" y="238461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9E92E1-BDD4-4C5E-B564-411E2006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29" y="2328988"/>
            <a:ext cx="2384616" cy="2384614"/>
          </a:xfrm>
          <a:custGeom>
            <a:avLst/>
            <a:gdLst>
              <a:gd name="connsiteX0" fmla="*/ 0 w 2384616"/>
              <a:gd name="connsiteY0" fmla="*/ 0 h 2384614"/>
              <a:gd name="connsiteX1" fmla="*/ 2384616 w 2384616"/>
              <a:gd name="connsiteY1" fmla="*/ 0 h 2384614"/>
              <a:gd name="connsiteX2" fmla="*/ 2384616 w 2384616"/>
              <a:gd name="connsiteY2" fmla="*/ 2384614 h 2384614"/>
              <a:gd name="connsiteX3" fmla="*/ 0 w 2384616"/>
              <a:gd name="connsiteY3" fmla="*/ 2384614 h 23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616" h="2384614">
                <a:moveTo>
                  <a:pt x="0" y="0"/>
                </a:moveTo>
                <a:lnTo>
                  <a:pt x="2384616" y="0"/>
                </a:lnTo>
                <a:lnTo>
                  <a:pt x="2384616" y="2384614"/>
                </a:lnTo>
                <a:lnTo>
                  <a:pt x="0" y="238461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A187D0-7BD5-4BE6-BAAF-41CB812C5DE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525582" y="3996642"/>
            <a:ext cx="2384616" cy="2384614"/>
          </a:xfrm>
          <a:custGeom>
            <a:avLst/>
            <a:gdLst>
              <a:gd name="connsiteX0" fmla="*/ 0 w 2384616"/>
              <a:gd name="connsiteY0" fmla="*/ 0 h 2384614"/>
              <a:gd name="connsiteX1" fmla="*/ 2384616 w 2384616"/>
              <a:gd name="connsiteY1" fmla="*/ 0 h 2384614"/>
              <a:gd name="connsiteX2" fmla="*/ 2384616 w 2384616"/>
              <a:gd name="connsiteY2" fmla="*/ 2384614 h 2384614"/>
              <a:gd name="connsiteX3" fmla="*/ 0 w 2384616"/>
              <a:gd name="connsiteY3" fmla="*/ 2384614 h 238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616" h="2384614">
                <a:moveTo>
                  <a:pt x="0" y="0"/>
                </a:moveTo>
                <a:lnTo>
                  <a:pt x="2384616" y="0"/>
                </a:lnTo>
                <a:lnTo>
                  <a:pt x="2384616" y="2384614"/>
                </a:lnTo>
                <a:lnTo>
                  <a:pt x="0" y="238461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745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7639C3-528B-4AE5-BAFA-E20177EBB3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927" y="1940858"/>
            <a:ext cx="2976284" cy="2976284"/>
          </a:xfrm>
          <a:custGeom>
            <a:avLst/>
            <a:gdLst>
              <a:gd name="connsiteX0" fmla="*/ 0 w 2976284"/>
              <a:gd name="connsiteY0" fmla="*/ 0 h 2976284"/>
              <a:gd name="connsiteX1" fmla="*/ 2976284 w 2976284"/>
              <a:gd name="connsiteY1" fmla="*/ 0 h 2976284"/>
              <a:gd name="connsiteX2" fmla="*/ 2976284 w 2976284"/>
              <a:gd name="connsiteY2" fmla="*/ 2976284 h 2976284"/>
              <a:gd name="connsiteX3" fmla="*/ 0 w 2976284"/>
              <a:gd name="connsiteY3" fmla="*/ 2976284 h 297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6284" h="2976284">
                <a:moveTo>
                  <a:pt x="0" y="0"/>
                </a:moveTo>
                <a:lnTo>
                  <a:pt x="2976284" y="0"/>
                </a:lnTo>
                <a:lnTo>
                  <a:pt x="2976284" y="2976284"/>
                </a:lnTo>
                <a:lnTo>
                  <a:pt x="0" y="297628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507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E4D53C-B134-4A65-8A96-1659B4D8AF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354" y="546848"/>
            <a:ext cx="2519081" cy="5755341"/>
          </a:xfrm>
          <a:custGeom>
            <a:avLst/>
            <a:gdLst>
              <a:gd name="connsiteX0" fmla="*/ 0 w 2519081"/>
              <a:gd name="connsiteY0" fmla="*/ 0 h 5755341"/>
              <a:gd name="connsiteX1" fmla="*/ 2519081 w 2519081"/>
              <a:gd name="connsiteY1" fmla="*/ 0 h 5755341"/>
              <a:gd name="connsiteX2" fmla="*/ 2519081 w 2519081"/>
              <a:gd name="connsiteY2" fmla="*/ 5755341 h 5755341"/>
              <a:gd name="connsiteX3" fmla="*/ 0 w 2519081"/>
              <a:gd name="connsiteY3" fmla="*/ 5755341 h 575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081" h="5755341">
                <a:moveTo>
                  <a:pt x="0" y="0"/>
                </a:moveTo>
                <a:lnTo>
                  <a:pt x="2519081" y="0"/>
                </a:lnTo>
                <a:lnTo>
                  <a:pt x="2519081" y="5755341"/>
                </a:lnTo>
                <a:lnTo>
                  <a:pt x="0" y="575534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096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5C703-A9AA-4383-A7D4-B934B7F0D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2824" y="1264024"/>
            <a:ext cx="2788023" cy="4312024"/>
          </a:xfrm>
          <a:custGeom>
            <a:avLst/>
            <a:gdLst>
              <a:gd name="connsiteX0" fmla="*/ 0 w 2788023"/>
              <a:gd name="connsiteY0" fmla="*/ 0 h 4312024"/>
              <a:gd name="connsiteX1" fmla="*/ 2788023 w 2788023"/>
              <a:gd name="connsiteY1" fmla="*/ 0 h 4312024"/>
              <a:gd name="connsiteX2" fmla="*/ 2788023 w 2788023"/>
              <a:gd name="connsiteY2" fmla="*/ 4312024 h 4312024"/>
              <a:gd name="connsiteX3" fmla="*/ 0 w 2788023"/>
              <a:gd name="connsiteY3" fmla="*/ 4312024 h 431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023" h="4312024">
                <a:moveTo>
                  <a:pt x="0" y="0"/>
                </a:moveTo>
                <a:lnTo>
                  <a:pt x="2788023" y="0"/>
                </a:lnTo>
                <a:lnTo>
                  <a:pt x="2788023" y="4312024"/>
                </a:lnTo>
                <a:lnTo>
                  <a:pt x="0" y="4312024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>
              <a:defRPr sz="60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8113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0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09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0" r:id="rId2"/>
    <p:sldLayoutId id="2147483679" r:id="rId3"/>
    <p:sldLayoutId id="2147483677" r:id="rId4"/>
    <p:sldLayoutId id="2147483671" r:id="rId5"/>
    <p:sldLayoutId id="2147483668" r:id="rId6"/>
    <p:sldLayoutId id="214748366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ngo-csw65-forum-advocate-registration-tickets-1373128714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gocsw65forum.us2.pathable.com/meetings/virtual/m55zYpaScez5mMur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gocsw65forum.us2.pathable.com/meetings/virtual/m55zYpaScez5mMurb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s://ngocsw65forum.us2.pathable.com/meetings/virtual/m55zYpaScez5mMur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gef.go.kr/sp/geq/sp_geq_f014.d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ngo-csw65-forum-advocate-registration-tickets-13731287149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hyperlink" Target="https://ngocsw65forum.us2.pathable.com/meetings/virtual/m55zYpaScez5mMur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ngo-csw65-forum-advocate-registration-tickets-13731287149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ngo-csw65-forum-advocate-registration-tickets-13731287149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ngo-csw65-forum-advocate-registration-tickets-137312871495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48E73F-FD78-43E3-A0A5-4DF3EEF37B55}"/>
              </a:ext>
            </a:extLst>
          </p:cNvPr>
          <p:cNvSpPr/>
          <p:nvPr/>
        </p:nvSpPr>
        <p:spPr>
          <a:xfrm>
            <a:off x="-7860" y="0"/>
            <a:ext cx="532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CE3076-195F-4A4A-9DAF-117703DFAE4C}"/>
              </a:ext>
            </a:extLst>
          </p:cNvPr>
          <p:cNvCxnSpPr>
            <a:cxnSpLocks/>
          </p:cNvCxnSpPr>
          <p:nvPr/>
        </p:nvCxnSpPr>
        <p:spPr>
          <a:xfrm>
            <a:off x="10656916" y="3475180"/>
            <a:ext cx="153508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29705D-9356-4B3D-A07F-FA5E1005B31E}"/>
              </a:ext>
            </a:extLst>
          </p:cNvPr>
          <p:cNvSpPr txBox="1"/>
          <p:nvPr/>
        </p:nvSpPr>
        <p:spPr>
          <a:xfrm>
            <a:off x="5670746" y="1892934"/>
            <a:ext cx="63181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spc="600" dirty="0">
                <a:solidFill>
                  <a:schemeClr val="tx2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제</a:t>
            </a:r>
            <a:r>
              <a:rPr lang="en-US" altLang="ko-KR" sz="4400" b="1" spc="600" dirty="0">
                <a:solidFill>
                  <a:schemeClr val="tx2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65</a:t>
            </a:r>
            <a:r>
              <a:rPr lang="ko-KR" altLang="en-US" sz="4400" b="1" spc="600" dirty="0">
                <a:solidFill>
                  <a:schemeClr val="tx2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차 여성지위위원회</a:t>
            </a:r>
            <a:endParaRPr lang="en-US" altLang="ko-KR" sz="4400" b="1" spc="600" dirty="0">
              <a:solidFill>
                <a:schemeClr val="tx2"/>
              </a:solidFill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  <a:p>
            <a:r>
              <a:rPr lang="en-US" altLang="ko-KR" sz="4400" b="1" spc="600" dirty="0">
                <a:solidFill>
                  <a:schemeClr val="tx2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WFWPI</a:t>
            </a:r>
            <a:r>
              <a:rPr lang="ko-KR" altLang="en-US" sz="4400" b="1" spc="600" dirty="0">
                <a:solidFill>
                  <a:schemeClr val="tx2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 병행 포럼</a:t>
            </a:r>
            <a:endParaRPr lang="en-ID" altLang="ko-KR" sz="4400" b="1" spc="600" dirty="0">
              <a:solidFill>
                <a:schemeClr val="tx2"/>
              </a:solidFill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20ACD-38B6-4A03-A1FA-BD4C2BAE50C0}"/>
              </a:ext>
            </a:extLst>
          </p:cNvPr>
          <p:cNvSpPr txBox="1"/>
          <p:nvPr/>
        </p:nvSpPr>
        <p:spPr>
          <a:xfrm>
            <a:off x="7164592" y="4413258"/>
            <a:ext cx="490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pc="600" dirty="0">
                <a:solidFill>
                  <a:schemeClr val="bg2">
                    <a:lumMod val="50000"/>
                  </a:schemeClr>
                </a:solidFill>
              </a:rPr>
              <a:t>CSW65 WFWPI Parallel Event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64592" y="4805993"/>
            <a:ext cx="26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dirty="0">
                <a:solidFill>
                  <a:schemeClr val="bg2">
                    <a:lumMod val="75000"/>
                  </a:schemeClr>
                </a:solidFill>
              </a:rPr>
              <a:t>참가 등록에 대한 안내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D047AB-3D73-4212-A523-9550332D1AA7}"/>
              </a:ext>
            </a:extLst>
          </p:cNvPr>
          <p:cNvSpPr/>
          <p:nvPr/>
        </p:nvSpPr>
        <p:spPr>
          <a:xfrm rot="16200000">
            <a:off x="2376991" y="2732450"/>
            <a:ext cx="421515" cy="1849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그림 개체 틀 10" descr="하늘, 실외이(가) 표시된 사진&#10;&#10;자동 생성된 설명">
            <a:extLst>
              <a:ext uri="{FF2B5EF4-FFF2-40B4-BE49-F238E27FC236}">
                <a16:creationId xmlns:a16="http://schemas.microsoft.com/office/drawing/2014/main" id="{977B9915-6B15-4FFE-8F1A-A3816460EE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>
            <a:fillRect/>
          </a:stretch>
        </p:blipFill>
        <p:spPr>
          <a:xfrm>
            <a:off x="1099607" y="1958258"/>
            <a:ext cx="2976284" cy="2976284"/>
          </a:xfrm>
        </p:spPr>
      </p:pic>
      <p:pic>
        <p:nvPicPr>
          <p:cNvPr id="14" name="그림 13" descr="텍스트이(가) 표시된 사진&#10;&#10;자동 생성된 설명">
            <a:extLst>
              <a:ext uri="{FF2B5EF4-FFF2-40B4-BE49-F238E27FC236}">
                <a16:creationId xmlns:a16="http://schemas.microsoft.com/office/drawing/2014/main" id="{079EFF7E-08B0-4738-A14E-44D453E94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249" y="140520"/>
            <a:ext cx="2513666" cy="61450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7C6D172F-F0D0-4D96-9101-468C56BB9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958" y="5769317"/>
            <a:ext cx="3217094" cy="97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1: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NGO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병행 포럼 사이트 접수용 </a:t>
            </a:r>
            <a:r>
              <a:rPr lang="ko-KR" altLang="en-US" sz="3200" b="1" i="0" u="none" strike="noStrike" baseline="0" dirty="0">
                <a:solidFill>
                  <a:srgbClr val="FF0000"/>
                </a:solidFill>
                <a:latin typeface="맑은"/>
              </a:rPr>
              <a:t>티켓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신청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(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  <a:hlinkClick r:id="rId3"/>
              </a:rPr>
              <a:t>Eventbrite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)</a:t>
            </a:r>
            <a:endParaRPr lang="en-ID" altLang="ko-KR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2D6D44A4-90A2-4428-B84B-F45302705D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0827" r="15729"/>
          <a:stretch/>
        </p:blipFill>
        <p:spPr>
          <a:xfrm>
            <a:off x="1947045" y="1539840"/>
            <a:ext cx="7891881" cy="4956487"/>
          </a:xfrm>
          <a:prstGeom prst="rect">
            <a:avLst/>
          </a:prstGeom>
        </p:spPr>
      </p:pic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8962807" y="3747990"/>
            <a:ext cx="2894230" cy="1570170"/>
          </a:xfrm>
          <a:prstGeom prst="borderCallout1">
            <a:avLst>
              <a:gd name="adj1" fmla="val 18750"/>
              <a:gd name="adj2" fmla="val -8333"/>
              <a:gd name="adj3" fmla="val 5024"/>
              <a:gd name="adj4" fmla="val -7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 페이지가 보이면 등록하신 이메일의 </a:t>
            </a:r>
            <a:br>
              <a:rPr lang="en-US" altLang="ko-KR" dirty="0"/>
            </a:br>
            <a:r>
              <a:rPr lang="en-US" altLang="ko-KR" dirty="0"/>
              <a:t>‘</a:t>
            </a:r>
            <a:r>
              <a:rPr lang="ko-KR" altLang="en-US" dirty="0"/>
              <a:t>받은 편지함</a:t>
            </a:r>
            <a:r>
              <a:rPr lang="en-US" altLang="ko-KR" dirty="0"/>
              <a:t>’</a:t>
            </a:r>
            <a:r>
              <a:rPr lang="ko-KR" altLang="en-US" dirty="0"/>
              <a:t>을 </a:t>
            </a:r>
            <a:br>
              <a:rPr lang="en-US" altLang="ko-KR" dirty="0"/>
            </a:br>
            <a:r>
              <a:rPr lang="ko-KR" altLang="en-US" dirty="0"/>
              <a:t>확인해 주세요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200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2: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Eventbrite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에서 발송되는 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latin typeface="맑은"/>
              </a:rPr>
              <a:t>이메일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확인 </a:t>
            </a:r>
            <a:endParaRPr lang="en-ID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D1EA8E5A-BD36-4675-9BE5-2A2C487EF5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69"/>
          <a:stretch/>
        </p:blipFill>
        <p:spPr>
          <a:xfrm>
            <a:off x="1804887" y="2740253"/>
            <a:ext cx="3087112" cy="39384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곱하기 기호 6">
            <a:extLst>
              <a:ext uri="{FF2B5EF4-FFF2-40B4-BE49-F238E27FC236}">
                <a16:creationId xmlns:a16="http://schemas.microsoft.com/office/drawing/2014/main" id="{53FEB85E-5C88-4E49-AFDF-5DA1C7E7BFE0}"/>
              </a:ext>
            </a:extLst>
          </p:cNvPr>
          <p:cNvSpPr/>
          <p:nvPr/>
        </p:nvSpPr>
        <p:spPr>
          <a:xfrm>
            <a:off x="1804887" y="3111020"/>
            <a:ext cx="1585164" cy="1598447"/>
          </a:xfrm>
          <a:prstGeom prst="mathMultiply">
            <a:avLst>
              <a:gd name="adj1" fmla="val 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4D4C7C74-5841-49BA-A967-BDF9DB396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02" y="2740251"/>
            <a:ext cx="3087113" cy="393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곱하기 기호 15">
            <a:extLst>
              <a:ext uri="{FF2B5EF4-FFF2-40B4-BE49-F238E27FC236}">
                <a16:creationId xmlns:a16="http://schemas.microsoft.com/office/drawing/2014/main" id="{57B3A9F9-34FF-4DFE-81E3-45241E1AA6B3}"/>
              </a:ext>
            </a:extLst>
          </p:cNvPr>
          <p:cNvSpPr/>
          <p:nvPr/>
        </p:nvSpPr>
        <p:spPr>
          <a:xfrm>
            <a:off x="4850391" y="3111018"/>
            <a:ext cx="1585164" cy="1598447"/>
          </a:xfrm>
          <a:prstGeom prst="mathMultiply">
            <a:avLst>
              <a:gd name="adj1" fmla="val 8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19A60DE2-5A90-401E-906B-285CB3B7BE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23822" b="2265"/>
          <a:stretch/>
        </p:blipFill>
        <p:spPr>
          <a:xfrm>
            <a:off x="8281318" y="2740250"/>
            <a:ext cx="3575719" cy="3938431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 flipH="1">
            <a:off x="10721172" y="3853527"/>
            <a:ext cx="915555" cy="591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9459577" y="4247949"/>
            <a:ext cx="1219200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1804887" y="1181649"/>
            <a:ext cx="10206040" cy="1388839"/>
          </a:xfrm>
          <a:prstGeom prst="borderCallout1">
            <a:avLst>
              <a:gd name="adj1" fmla="val 108429"/>
              <a:gd name="adj2" fmla="val 88396"/>
              <a:gd name="adj3" fmla="val 124638"/>
              <a:gd name="adj4" fmla="val 810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Eventbrite&lt;noreply@event.eventbrite.com&gt; </a:t>
            </a:r>
            <a:r>
              <a:rPr lang="ko-KR" altLang="en-US" dirty="0"/>
              <a:t> 에서 </a:t>
            </a:r>
            <a:r>
              <a:rPr lang="en-US" altLang="ko-KR" dirty="0"/>
              <a:t>3</a:t>
            </a:r>
            <a:r>
              <a:rPr lang="ko-KR" altLang="en-US" dirty="0"/>
              <a:t>가지 정도 이메일이 발송됩니다</a:t>
            </a:r>
            <a:r>
              <a:rPr lang="en-US" altLang="ko-KR" dirty="0"/>
              <a:t>. </a:t>
            </a:r>
          </a:p>
          <a:p>
            <a:pPr algn="ctr"/>
            <a:r>
              <a:rPr lang="ko-KR" altLang="en-US" dirty="0"/>
              <a:t>그 중에서 </a:t>
            </a:r>
            <a:r>
              <a:rPr lang="en-US" altLang="ko-KR" dirty="0"/>
              <a:t>‘Verify your email address with Eventbrite’</a:t>
            </a:r>
            <a:r>
              <a:rPr lang="ko-KR" altLang="en-US" dirty="0"/>
              <a:t>라는 제목의 이메일을 엽니다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ko-KR" altLang="en-US" dirty="0"/>
              <a:t>다른 두가지</a:t>
            </a:r>
            <a:r>
              <a:rPr lang="en-US" altLang="ko-KR" dirty="0"/>
              <a:t> </a:t>
            </a:r>
            <a:r>
              <a:rPr lang="ko-KR" altLang="en-US" dirty="0"/>
              <a:t>이메일 보다 조금 늦게 도착합니다</a:t>
            </a:r>
            <a:r>
              <a:rPr lang="en-US" altLang="ko-KR" dirty="0"/>
              <a:t>. (</a:t>
            </a:r>
            <a:r>
              <a:rPr lang="ko-KR" altLang="en-US" dirty="0"/>
              <a:t>가끔 이 </a:t>
            </a:r>
            <a:r>
              <a:rPr lang="en-US" altLang="ko-KR" dirty="0"/>
              <a:t>3</a:t>
            </a:r>
            <a:r>
              <a:rPr lang="ko-KR" altLang="en-US" dirty="0"/>
              <a:t>번째 이메일이 안 올 경우가 있습니다</a:t>
            </a:r>
            <a:r>
              <a:rPr lang="en-US" altLang="ko-KR" dirty="0"/>
              <a:t>. </a:t>
            </a:r>
          </a:p>
          <a:p>
            <a:pPr algn="ctr"/>
            <a:r>
              <a:rPr lang="ko-KR" altLang="en-US" dirty="0"/>
              <a:t>그런 경우에는 다음 단계 이메일이 도착했는지 확인 부탁드립니다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3F9E046-8BC5-4BEE-A83E-F4D3C32B0E1C}"/>
              </a:ext>
            </a:extLst>
          </p:cNvPr>
          <p:cNvSpPr/>
          <p:nvPr/>
        </p:nvSpPr>
        <p:spPr>
          <a:xfrm>
            <a:off x="8130215" y="2770200"/>
            <a:ext cx="2005872" cy="48260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45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2: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Eventbrite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에서 발송되는 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latin typeface="맑은"/>
              </a:rPr>
              <a:t>이메일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확인 </a:t>
            </a:r>
            <a:endParaRPr lang="en-ID" altLang="ko-KR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19A60DE2-5A90-401E-906B-285CB3B7B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23822" b="2265"/>
          <a:stretch/>
        </p:blipFill>
        <p:spPr>
          <a:xfrm>
            <a:off x="1327802" y="2742771"/>
            <a:ext cx="2449795" cy="3000045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>
            <a:off x="1460500" y="3695700"/>
            <a:ext cx="326655" cy="3911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1915587" y="4010218"/>
            <a:ext cx="1219200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D0D3A8F-3AE0-471F-8D82-196BA0AB61EF}"/>
              </a:ext>
            </a:extLst>
          </p:cNvPr>
          <p:cNvCxnSpPr>
            <a:cxnSpLocks/>
          </p:cNvCxnSpPr>
          <p:nvPr/>
        </p:nvCxnSpPr>
        <p:spPr>
          <a:xfrm>
            <a:off x="4068413" y="4260596"/>
            <a:ext cx="655641" cy="10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82528B61-6D46-4F4A-B94C-728B18360B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8"/>
          <a:stretch/>
        </p:blipFill>
        <p:spPr>
          <a:xfrm>
            <a:off x="5014870" y="2624011"/>
            <a:ext cx="6842167" cy="3816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3390051" y="1268061"/>
            <a:ext cx="8466986" cy="951067"/>
          </a:xfrm>
          <a:prstGeom prst="borderCallout1">
            <a:avLst>
              <a:gd name="adj1" fmla="val 108429"/>
              <a:gd name="adj2" fmla="val 88396"/>
              <a:gd name="adj3" fmla="val 210278"/>
              <a:gd name="adj4" fmla="val 85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‘Verify your email address’</a:t>
            </a:r>
            <a:r>
              <a:rPr lang="ko-KR" altLang="en-US" dirty="0"/>
              <a:t>를 클릭하면</a:t>
            </a:r>
            <a:r>
              <a:rPr lang="en-US" altLang="ko-KR" dirty="0"/>
              <a:t>,</a:t>
            </a:r>
            <a:r>
              <a:rPr lang="ko-KR" altLang="en-US" dirty="0"/>
              <a:t> 다시 </a:t>
            </a:r>
            <a:r>
              <a:rPr lang="en-US" altLang="ko-KR" dirty="0"/>
              <a:t>Eventbrite </a:t>
            </a:r>
            <a:r>
              <a:rPr lang="ko-KR" altLang="en-US" dirty="0"/>
              <a:t>사이트로 이동하여 </a:t>
            </a:r>
            <a:br>
              <a:rPr lang="en-US" altLang="ko-KR" dirty="0"/>
            </a:br>
            <a:r>
              <a:rPr lang="ko-KR" altLang="en-US" dirty="0"/>
              <a:t>이 화면이 보이면 이메일 확인 완료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618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3: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맑은"/>
              </a:rPr>
              <a:t>Pathable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에서 발송되는 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latin typeface="맑은"/>
              </a:rPr>
              <a:t>이메일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확인 </a:t>
            </a:r>
            <a:endParaRPr lang="en-ID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D0D3A8F-3AE0-471F-8D82-196BA0AB61EF}"/>
              </a:ext>
            </a:extLst>
          </p:cNvPr>
          <p:cNvCxnSpPr>
            <a:cxnSpLocks/>
          </p:cNvCxnSpPr>
          <p:nvPr/>
        </p:nvCxnSpPr>
        <p:spPr>
          <a:xfrm>
            <a:off x="4778700" y="4301678"/>
            <a:ext cx="655641" cy="10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 descr="텍스트이(가) 표시된 사진&#10;&#10;자동 생성된 설명">
            <a:extLst>
              <a:ext uri="{FF2B5EF4-FFF2-40B4-BE49-F238E27FC236}">
                <a16:creationId xmlns:a16="http://schemas.microsoft.com/office/drawing/2014/main" id="{82528B61-6D46-4F4A-B94C-728B18360B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18"/>
          <a:stretch/>
        </p:blipFill>
        <p:spPr>
          <a:xfrm>
            <a:off x="748838" y="2777030"/>
            <a:ext cx="3867710" cy="2157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02CE1B4-FF9E-4D0D-ABF9-2277DAB16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494" y="2674319"/>
            <a:ext cx="6260543" cy="40701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>
            <a:off x="7585795" y="4114532"/>
            <a:ext cx="852459" cy="10298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8335734" y="5144400"/>
            <a:ext cx="2211913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C713CD2-2EF5-44A4-BC28-350D98002F41}"/>
              </a:ext>
            </a:extLst>
          </p:cNvPr>
          <p:cNvSpPr/>
          <p:nvPr/>
        </p:nvSpPr>
        <p:spPr>
          <a:xfrm>
            <a:off x="5596494" y="2650680"/>
            <a:ext cx="3661806" cy="74374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2476505" y="1090218"/>
            <a:ext cx="9184385" cy="1058393"/>
          </a:xfrm>
          <a:prstGeom prst="borderCallout1">
            <a:avLst>
              <a:gd name="adj1" fmla="val 109764"/>
              <a:gd name="adj2" fmla="val 16399"/>
              <a:gd name="adj3" fmla="val 158200"/>
              <a:gd name="adj4" fmla="val 328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6</a:t>
            </a:r>
            <a:r>
              <a:rPr lang="ko-KR" altLang="en-US" dirty="0"/>
              <a:t>번에서 이메일 확인 완료가 된 후</a:t>
            </a:r>
            <a:r>
              <a:rPr lang="en-US" altLang="ko-KR" dirty="0"/>
              <a:t>, </a:t>
            </a:r>
            <a:r>
              <a:rPr lang="ko-KR" altLang="en-US" dirty="0"/>
              <a:t>최대 </a:t>
            </a:r>
            <a:r>
              <a:rPr lang="en-US" altLang="ko-KR" dirty="0"/>
              <a:t>48</a:t>
            </a:r>
            <a:r>
              <a:rPr lang="ko-KR" altLang="en-US" dirty="0"/>
              <a:t>시간 내에</a:t>
            </a:r>
            <a:br>
              <a:rPr lang="en-US" altLang="ko-KR" dirty="0"/>
            </a:br>
            <a:r>
              <a:rPr lang="da-DK" altLang="ko-KR" dirty="0"/>
              <a:t>NGO CSW/NY &lt;no-reply@pathable.com&gt; 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en-US" altLang="ko-KR" dirty="0"/>
              <a:t>‘NGO CSW65 Virtual Forum Advocate Login Information’</a:t>
            </a:r>
            <a:r>
              <a:rPr lang="ko-KR" altLang="en-US" dirty="0"/>
              <a:t>라는 제목의 이메일이 도착합니다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311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4: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맑은"/>
              </a:rPr>
              <a:t>Pathable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에서 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latin typeface="맑은"/>
              </a:rPr>
              <a:t>프로필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제작</a:t>
            </a:r>
            <a:endParaRPr lang="en-ID" altLang="ko-KR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FD0D3A8F-3AE0-471F-8D82-196BA0AB61EF}"/>
              </a:ext>
            </a:extLst>
          </p:cNvPr>
          <p:cNvCxnSpPr>
            <a:cxnSpLocks/>
          </p:cNvCxnSpPr>
          <p:nvPr/>
        </p:nvCxnSpPr>
        <p:spPr>
          <a:xfrm>
            <a:off x="4464160" y="3946078"/>
            <a:ext cx="655641" cy="10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102CE1B4-FF9E-4D0D-ABF9-2277DAB16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1" y="2650975"/>
            <a:ext cx="3253208" cy="2114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>
            <a:off x="1796840" y="3429000"/>
            <a:ext cx="259919" cy="2467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1825409" y="3722072"/>
            <a:ext cx="2211913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2476505" y="1272988"/>
            <a:ext cx="9184385" cy="758391"/>
          </a:xfrm>
          <a:prstGeom prst="borderCallout1">
            <a:avLst>
              <a:gd name="adj1" fmla="val 106415"/>
              <a:gd name="adj2" fmla="val 24143"/>
              <a:gd name="adj3" fmla="val 257001"/>
              <a:gd name="adj4" fmla="val 42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‘Sign-in to Website and Mobile  App’</a:t>
            </a:r>
            <a:r>
              <a:rPr lang="ko-KR" altLang="en-US" dirty="0"/>
              <a:t>을 클릭하면</a:t>
            </a:r>
            <a:r>
              <a:rPr lang="en-US" altLang="ko-KR" dirty="0"/>
              <a:t>, </a:t>
            </a:r>
            <a:r>
              <a:rPr lang="ko-KR" altLang="en-US" dirty="0"/>
              <a:t>바로 </a:t>
            </a:r>
            <a:r>
              <a:rPr lang="en-US" altLang="ko-KR" dirty="0" err="1"/>
              <a:t>Pathable</a:t>
            </a:r>
            <a:r>
              <a:rPr lang="en-US" altLang="ko-KR" dirty="0"/>
              <a:t> </a:t>
            </a:r>
            <a:r>
              <a:rPr lang="ko-KR" altLang="en-US"/>
              <a:t>사이트에 이동하게 되고</a:t>
            </a:r>
            <a:endParaRPr lang="en-US" altLang="ko-KR" dirty="0"/>
          </a:p>
          <a:p>
            <a:pPr algn="ctr"/>
            <a:r>
              <a:rPr lang="ko-KR" altLang="en-US" dirty="0"/>
              <a:t>거기서 본인의 프로필 제작 페이지에 이동하게 됩니다</a:t>
            </a:r>
            <a:r>
              <a:rPr lang="en-US" altLang="ko-KR" dirty="0"/>
              <a:t>.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0AB4EA-C844-4CA2-A747-BA12D0345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91" y="2275395"/>
            <a:ext cx="4113209" cy="4603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1330DAE-77A6-41EC-B712-03C3BE04F4B2}"/>
              </a:ext>
            </a:extLst>
          </p:cNvPr>
          <p:cNvCxnSpPr>
            <a:cxnSpLocks/>
          </p:cNvCxnSpPr>
          <p:nvPr/>
        </p:nvCxnSpPr>
        <p:spPr>
          <a:xfrm>
            <a:off x="5892800" y="5194300"/>
            <a:ext cx="748022" cy="7928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3AA88A41-5C5F-4EBF-86E9-795DF7089033}"/>
              </a:ext>
            </a:extLst>
          </p:cNvPr>
          <p:cNvSpPr/>
          <p:nvPr/>
        </p:nvSpPr>
        <p:spPr>
          <a:xfrm>
            <a:off x="6409472" y="6033472"/>
            <a:ext cx="2211913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0AA22-8552-48A8-B69A-A55A545B1CBE}"/>
              </a:ext>
            </a:extLst>
          </p:cNvPr>
          <p:cNvSpPr txBox="1"/>
          <p:nvPr/>
        </p:nvSpPr>
        <p:spPr>
          <a:xfrm>
            <a:off x="8418979" y="3339140"/>
            <a:ext cx="143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이름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257D56-0368-4919-A4FA-7CD99F558502}"/>
              </a:ext>
            </a:extLst>
          </p:cNvPr>
          <p:cNvSpPr txBox="1"/>
          <p:nvPr/>
        </p:nvSpPr>
        <p:spPr>
          <a:xfrm>
            <a:off x="8391665" y="3969768"/>
            <a:ext cx="143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4A4106-2AE0-4999-8261-91214A2B0CB5}"/>
              </a:ext>
            </a:extLst>
          </p:cNvPr>
          <p:cNvSpPr txBox="1"/>
          <p:nvPr/>
        </p:nvSpPr>
        <p:spPr>
          <a:xfrm>
            <a:off x="8418980" y="4577115"/>
            <a:ext cx="143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이메일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FC6B9B-E5B3-4A3E-808A-B49301DB1F84}"/>
              </a:ext>
            </a:extLst>
          </p:cNvPr>
          <p:cNvSpPr txBox="1"/>
          <p:nvPr/>
        </p:nvSpPr>
        <p:spPr>
          <a:xfrm>
            <a:off x="8391665" y="5194300"/>
            <a:ext cx="143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비밀번호</a:t>
            </a:r>
          </a:p>
        </p:txBody>
      </p:sp>
    </p:spTree>
    <p:extLst>
      <p:ext uri="{BB962C8B-B14F-4D97-AF65-F5344CB8AC3E}">
        <p14:creationId xmlns:p14="http://schemas.microsoft.com/office/powerpoint/2010/main" val="134704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4: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맑은"/>
              </a:rPr>
              <a:t>Pathable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에서 </a:t>
            </a:r>
            <a:r>
              <a:rPr lang="ko-KR" altLang="en-US" sz="2800" b="1" i="0" u="none" strike="noStrike" baseline="0" dirty="0">
                <a:solidFill>
                  <a:srgbClr val="FF0000"/>
                </a:solidFill>
                <a:latin typeface="맑은"/>
              </a:rPr>
              <a:t>프로필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제작</a:t>
            </a:r>
            <a:endParaRPr lang="en-ID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7A428B5-3336-4892-97ED-D1B270C100BC}"/>
              </a:ext>
            </a:extLst>
          </p:cNvPr>
          <p:cNvSpPr/>
          <p:nvPr/>
        </p:nvSpPr>
        <p:spPr>
          <a:xfrm>
            <a:off x="4677488" y="1030778"/>
            <a:ext cx="5250857" cy="577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00B9D47A-1C05-4F6B-B0A9-863A3874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3" y="1053042"/>
            <a:ext cx="5207006" cy="4536290"/>
          </a:xfrm>
          <a:prstGeom prst="rect">
            <a:avLst/>
          </a:prstGeom>
          <a:ln>
            <a:noFill/>
          </a:ln>
        </p:spPr>
      </p:pic>
      <p:pic>
        <p:nvPicPr>
          <p:cNvPr id="22" name="그림 21" descr="텍스트이(가) 표시된 사진&#10;&#10;자동 생성된 설명">
            <a:extLst>
              <a:ext uri="{FF2B5EF4-FFF2-40B4-BE49-F238E27FC236}">
                <a16:creationId xmlns:a16="http://schemas.microsoft.com/office/drawing/2014/main" id="{B1318A49-45B1-4CF0-A891-1665D65EDA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t="71238" r="13309" b="-125"/>
          <a:stretch/>
        </p:blipFill>
        <p:spPr>
          <a:xfrm>
            <a:off x="4702887" y="5567068"/>
            <a:ext cx="5207005" cy="1243382"/>
          </a:xfrm>
          <a:prstGeom prst="rect">
            <a:avLst/>
          </a:prstGeom>
          <a:ln>
            <a:noFill/>
          </a:ln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>
            <a:off x="7727210" y="5947046"/>
            <a:ext cx="479907" cy="514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8305947" y="6204372"/>
            <a:ext cx="1791789" cy="5146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8945750" y="245569"/>
            <a:ext cx="3043305" cy="2427945"/>
          </a:xfrm>
          <a:prstGeom prst="borderCallout1">
            <a:avLst>
              <a:gd name="adj1" fmla="val 107520"/>
              <a:gd name="adj2" fmla="val 46028"/>
              <a:gd name="adj3" fmla="val 131193"/>
              <a:gd name="adj4" fmla="val 19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dirty="0"/>
              <a:t>이 프로필에 기재된 내용은 </a:t>
            </a:r>
            <a:r>
              <a:rPr lang="en-US" altLang="ko-KR" dirty="0" err="1"/>
              <a:t>Pathable</a:t>
            </a:r>
            <a:r>
              <a:rPr lang="ko-KR" altLang="en-US" dirty="0"/>
              <a:t>에 들어온 사람에게 모두 공개될 내용입니다</a:t>
            </a:r>
            <a:r>
              <a:rPr lang="en-US" altLang="ko-KR" dirty="0"/>
              <a:t>. </a:t>
            </a:r>
          </a:p>
          <a:p>
            <a:pPr algn="just"/>
            <a:r>
              <a:rPr lang="ko-KR" altLang="en-US" dirty="0">
                <a:solidFill>
                  <a:srgbClr val="FF0000"/>
                </a:solidFill>
              </a:rPr>
              <a:t>직책과 단체명은 반드시 작성</a:t>
            </a:r>
            <a:r>
              <a:rPr lang="ko-KR" altLang="en-US" dirty="0"/>
              <a:t>해  </a:t>
            </a:r>
            <a:r>
              <a:rPr lang="ko-KR" altLang="en-US" dirty="0" err="1"/>
              <a:t>주시길</a:t>
            </a:r>
            <a:r>
              <a:rPr lang="ko-KR" altLang="en-US" dirty="0"/>
              <a:t> 부탁드리고</a:t>
            </a:r>
            <a:r>
              <a:rPr lang="en-US" altLang="ko-KR" dirty="0"/>
              <a:t>, </a:t>
            </a:r>
            <a:r>
              <a:rPr lang="ko-KR" altLang="en-US" dirty="0"/>
              <a:t>그 외 정보는  공개되길 원하지 않을 경우</a:t>
            </a:r>
            <a:r>
              <a:rPr lang="en-US" altLang="ko-KR" dirty="0"/>
              <a:t>,</a:t>
            </a:r>
          </a:p>
          <a:p>
            <a:pPr algn="just"/>
            <a:r>
              <a:rPr lang="ko-KR" altLang="en-US" dirty="0"/>
              <a:t>작성 안 하셔도 됩니다</a:t>
            </a:r>
            <a:r>
              <a:rPr lang="en-US" altLang="ko-KR" dirty="0"/>
              <a:t>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8577BE-753A-4A68-81B3-298246542231}"/>
              </a:ext>
            </a:extLst>
          </p:cNvPr>
          <p:cNvSpPr txBox="1"/>
          <p:nvPr/>
        </p:nvSpPr>
        <p:spPr>
          <a:xfrm>
            <a:off x="5869407" y="2282251"/>
            <a:ext cx="143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사진 업로드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350020-F40D-4099-9CCB-DA7F44AF036C}"/>
              </a:ext>
            </a:extLst>
          </p:cNvPr>
          <p:cNvSpPr txBox="1"/>
          <p:nvPr/>
        </p:nvSpPr>
        <p:spPr>
          <a:xfrm>
            <a:off x="5550209" y="3403334"/>
            <a:ext cx="24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비밀번호 변경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8605F9-BAC3-48F2-A5FD-50DA54F780F9}"/>
              </a:ext>
            </a:extLst>
          </p:cNvPr>
          <p:cNvSpPr txBox="1"/>
          <p:nvPr/>
        </p:nvSpPr>
        <p:spPr>
          <a:xfrm>
            <a:off x="8020278" y="2435592"/>
            <a:ext cx="17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대륙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7251E-FF69-41AC-8239-C52FA8EBA4A5}"/>
              </a:ext>
            </a:extLst>
          </p:cNvPr>
          <p:cNvSpPr txBox="1"/>
          <p:nvPr/>
        </p:nvSpPr>
        <p:spPr>
          <a:xfrm>
            <a:off x="7967163" y="3868029"/>
            <a:ext cx="17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*</a:t>
            </a:r>
            <a:r>
              <a:rPr lang="ko-KR" altLang="en-US" dirty="0">
                <a:solidFill>
                  <a:srgbClr val="FF0000"/>
                </a:solidFill>
              </a:rPr>
              <a:t>직책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58DBA6-D590-40C3-B866-DA8F92D80778}"/>
              </a:ext>
            </a:extLst>
          </p:cNvPr>
          <p:cNvSpPr txBox="1"/>
          <p:nvPr/>
        </p:nvSpPr>
        <p:spPr>
          <a:xfrm>
            <a:off x="7967163" y="4155516"/>
            <a:ext cx="17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*</a:t>
            </a:r>
            <a:r>
              <a:rPr lang="ko-KR" altLang="en-US" dirty="0">
                <a:solidFill>
                  <a:srgbClr val="FF0000"/>
                </a:solidFill>
              </a:rPr>
              <a:t>단체명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DF6E8A-5D99-4F0E-89A8-583B131A20AE}"/>
              </a:ext>
            </a:extLst>
          </p:cNvPr>
          <p:cNvSpPr txBox="1"/>
          <p:nvPr/>
        </p:nvSpPr>
        <p:spPr>
          <a:xfrm>
            <a:off x="7963690" y="4410409"/>
            <a:ext cx="17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핸드폰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596A13-4F2F-47A5-85C2-B6FDD0FB3929}"/>
              </a:ext>
            </a:extLst>
          </p:cNvPr>
          <p:cNvSpPr txBox="1"/>
          <p:nvPr/>
        </p:nvSpPr>
        <p:spPr>
          <a:xfrm>
            <a:off x="7963689" y="4866972"/>
            <a:ext cx="213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자기소개 메시지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D0CCAA-EC0B-4541-9612-9CF55F6C3B7C}"/>
              </a:ext>
            </a:extLst>
          </p:cNvPr>
          <p:cNvSpPr txBox="1"/>
          <p:nvPr/>
        </p:nvSpPr>
        <p:spPr>
          <a:xfrm>
            <a:off x="7963689" y="5246603"/>
            <a:ext cx="213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관심 분야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C616C-8628-484A-9B40-F2FDDAC6BA99}"/>
              </a:ext>
            </a:extLst>
          </p:cNvPr>
          <p:cNvSpPr txBox="1"/>
          <p:nvPr/>
        </p:nvSpPr>
        <p:spPr>
          <a:xfrm>
            <a:off x="5626792" y="3862284"/>
            <a:ext cx="17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이름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60561A-996C-4D47-B05D-78B59C11EDEA}"/>
              </a:ext>
            </a:extLst>
          </p:cNvPr>
          <p:cNvSpPr txBox="1"/>
          <p:nvPr/>
        </p:nvSpPr>
        <p:spPr>
          <a:xfrm>
            <a:off x="5550209" y="3085739"/>
            <a:ext cx="24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이메일</a:t>
            </a:r>
          </a:p>
        </p:txBody>
      </p:sp>
      <p:sp>
        <p:nvSpPr>
          <p:cNvPr id="36" name="설명선: 선 35">
            <a:extLst>
              <a:ext uri="{FF2B5EF4-FFF2-40B4-BE49-F238E27FC236}">
                <a16:creationId xmlns:a16="http://schemas.microsoft.com/office/drawing/2014/main" id="{2A217CAC-94E8-4692-84AD-A4A55F446CD4}"/>
              </a:ext>
            </a:extLst>
          </p:cNvPr>
          <p:cNvSpPr/>
          <p:nvPr/>
        </p:nvSpPr>
        <p:spPr>
          <a:xfrm>
            <a:off x="814957" y="2620258"/>
            <a:ext cx="3702678" cy="2626345"/>
          </a:xfrm>
          <a:prstGeom prst="borderCallout1">
            <a:avLst>
              <a:gd name="adj1" fmla="val 101717"/>
              <a:gd name="adj2" fmla="val 69919"/>
              <a:gd name="adj3" fmla="val 114269"/>
              <a:gd name="adj4" fmla="val 102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dirty="0"/>
              <a:t>▶ </a:t>
            </a:r>
            <a:r>
              <a:rPr lang="ko-KR" altLang="en-US" dirty="0"/>
              <a:t>대륙</a:t>
            </a:r>
            <a:r>
              <a:rPr lang="en-US" altLang="ko-KR" dirty="0"/>
              <a:t>(Region): Asia/Pacific</a:t>
            </a:r>
          </a:p>
          <a:p>
            <a:pPr algn="just"/>
            <a:r>
              <a:rPr lang="en-US" altLang="ko-KR" dirty="0"/>
              <a:t>▶ </a:t>
            </a:r>
            <a:r>
              <a:rPr lang="ko-KR" altLang="en-US" dirty="0"/>
              <a:t>직책</a:t>
            </a:r>
            <a:r>
              <a:rPr lang="en-US" altLang="ko-KR" dirty="0"/>
              <a:t>(Title/Role): </a:t>
            </a:r>
          </a:p>
          <a:p>
            <a:pPr algn="just"/>
            <a:r>
              <a:rPr lang="en-US" altLang="ko-KR" sz="1400" dirty="0"/>
              <a:t>	 - </a:t>
            </a:r>
            <a:r>
              <a:rPr lang="ko-KR" altLang="en-US" sz="1400" dirty="0"/>
              <a:t>지구회장 </a:t>
            </a:r>
            <a:r>
              <a:rPr lang="en-US" altLang="ko-KR" sz="1400" dirty="0"/>
              <a:t>/ Sub-regional President</a:t>
            </a:r>
          </a:p>
          <a:p>
            <a:pPr algn="just"/>
            <a:r>
              <a:rPr lang="en-US" altLang="ko-KR" sz="1400" dirty="0"/>
              <a:t>            - </a:t>
            </a:r>
            <a:r>
              <a:rPr lang="ko-KR" altLang="en-US" sz="1400" dirty="0"/>
              <a:t>지구사무국장 </a:t>
            </a:r>
            <a:r>
              <a:rPr lang="en-US" altLang="ko-KR" sz="1400" dirty="0"/>
              <a:t>/  Director of Sub-region</a:t>
            </a:r>
          </a:p>
          <a:p>
            <a:pPr algn="just"/>
            <a:r>
              <a:rPr lang="en-US" altLang="ko-KR" sz="1400" dirty="0"/>
              <a:t>            - </a:t>
            </a:r>
            <a:r>
              <a:rPr lang="ko-KR" altLang="en-US" sz="1400" dirty="0" err="1"/>
              <a:t>도회장</a:t>
            </a:r>
            <a:r>
              <a:rPr lang="ko-KR" altLang="en-US" sz="1400" dirty="0"/>
              <a:t> </a:t>
            </a:r>
            <a:r>
              <a:rPr lang="en-US" altLang="ko-KR" sz="1400" dirty="0"/>
              <a:t>/ Chapter President</a:t>
            </a:r>
          </a:p>
          <a:p>
            <a:pPr algn="just"/>
            <a:r>
              <a:rPr lang="en-US" altLang="ko-KR" sz="1400" dirty="0"/>
              <a:t>            - </a:t>
            </a:r>
            <a:r>
              <a:rPr lang="ko-KR" altLang="en-US" sz="1400" dirty="0"/>
              <a:t>지부총무국장 </a:t>
            </a:r>
            <a:r>
              <a:rPr lang="en-US" altLang="ko-KR" sz="1400" dirty="0"/>
              <a:t>/ Director of Branch </a:t>
            </a:r>
          </a:p>
          <a:p>
            <a:pPr algn="just"/>
            <a:r>
              <a:rPr lang="en-US" altLang="ko-KR" sz="1400" dirty="0"/>
              <a:t>            - </a:t>
            </a:r>
            <a:r>
              <a:rPr lang="ko-KR" altLang="en-US" sz="1400" dirty="0" err="1"/>
              <a:t>시군구지부회장</a:t>
            </a:r>
            <a:r>
              <a:rPr lang="ko-KR" altLang="en-US" sz="1400" dirty="0"/>
              <a:t> </a:t>
            </a:r>
            <a:r>
              <a:rPr lang="en-US" altLang="ko-KR" sz="1400" dirty="0"/>
              <a:t>/ Branch President</a:t>
            </a:r>
          </a:p>
          <a:p>
            <a:pPr algn="just"/>
            <a:r>
              <a:rPr lang="en-US" altLang="ko-KR" sz="1400" dirty="0"/>
              <a:t>            - </a:t>
            </a:r>
            <a:r>
              <a:rPr lang="ko-KR" altLang="en-US" sz="1400" dirty="0"/>
              <a:t>회원</a:t>
            </a:r>
            <a:r>
              <a:rPr lang="en-US" altLang="ko-KR" sz="1400" dirty="0"/>
              <a:t> / Member</a:t>
            </a:r>
          </a:p>
          <a:p>
            <a:pPr algn="just"/>
            <a:r>
              <a:rPr lang="en-US" altLang="ko-KR" dirty="0"/>
              <a:t>▶ </a:t>
            </a:r>
            <a:r>
              <a:rPr lang="ko-KR" altLang="en-US" dirty="0"/>
              <a:t>단체명 </a:t>
            </a:r>
            <a:r>
              <a:rPr lang="en-US" altLang="ko-KR" dirty="0"/>
              <a:t>(Organization): </a:t>
            </a:r>
          </a:p>
          <a:p>
            <a:pPr algn="just"/>
            <a:r>
              <a:rPr lang="en-US" altLang="ko-KR" sz="1400" dirty="0"/>
              <a:t>         Women’s Federation for World Peace Korea</a:t>
            </a:r>
          </a:p>
        </p:txBody>
      </p:sp>
    </p:spTree>
    <p:extLst>
      <p:ext uri="{BB962C8B-B14F-4D97-AF65-F5344CB8AC3E}">
        <p14:creationId xmlns:p14="http://schemas.microsoft.com/office/powerpoint/2010/main" val="461066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5: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맑은"/>
                <a:hlinkClick r:id="rId3"/>
              </a:rPr>
              <a:t>여성연합의 병행포럼 </a:t>
            </a:r>
            <a:r>
              <a:rPr lang="ko-KR" altLang="en-US" sz="2800" b="1" dirty="0">
                <a:solidFill>
                  <a:srgbClr val="FF0000"/>
                </a:solidFill>
                <a:latin typeface="맑은"/>
              </a:rPr>
              <a:t>참가 등록</a:t>
            </a:r>
            <a:endParaRPr lang="en-ID" sz="5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1CDAE38-2820-4242-8C11-0C748CED76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"/>
          <a:stretch/>
        </p:blipFill>
        <p:spPr>
          <a:xfrm>
            <a:off x="1724224" y="2552700"/>
            <a:ext cx="9941352" cy="38465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2463808" y="1490267"/>
            <a:ext cx="9126530" cy="687233"/>
          </a:xfrm>
          <a:prstGeom prst="borderCallout1">
            <a:avLst>
              <a:gd name="adj1" fmla="val 107520"/>
              <a:gd name="adj2" fmla="val 46028"/>
              <a:gd name="adj3" fmla="val 151448"/>
              <a:gd name="adj4" fmla="val 49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프로필이 완성된 뒤</a:t>
            </a:r>
            <a:r>
              <a:rPr lang="en-US" altLang="ko-KR" dirty="0"/>
              <a:t>, </a:t>
            </a:r>
            <a:r>
              <a:rPr lang="ko-KR" altLang="en-US" dirty="0"/>
              <a:t>상단 메뉴바에서 </a:t>
            </a:r>
            <a:r>
              <a:rPr lang="en-US" altLang="ko-KR" dirty="0"/>
              <a:t>‘Schedule’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클릭하고 </a:t>
            </a:r>
            <a:r>
              <a:rPr lang="en-US" altLang="ko-KR" dirty="0"/>
              <a:t>‘Agenda’ </a:t>
            </a:r>
            <a:r>
              <a:rPr lang="ko-KR" altLang="en-US" dirty="0"/>
              <a:t>클릭</a:t>
            </a:r>
            <a:endParaRPr lang="en-US" altLang="ko-KR" dirty="0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 flipV="1">
            <a:off x="5599188" y="3213192"/>
            <a:ext cx="993625" cy="5402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6592813" y="2458128"/>
            <a:ext cx="1791789" cy="755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18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5: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맑은"/>
                <a:hlinkClick r:id="rId3"/>
              </a:rPr>
              <a:t>여성연합의 병행포럼 </a:t>
            </a:r>
            <a:r>
              <a:rPr lang="ko-KR" altLang="en-US" sz="2800" b="1" dirty="0">
                <a:solidFill>
                  <a:srgbClr val="FF0000"/>
                </a:solidFill>
                <a:latin typeface="맑은"/>
              </a:rPr>
              <a:t>참가 등록</a:t>
            </a:r>
            <a:endParaRPr lang="en-ID" sz="5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99B998B-E7AE-4B5A-BCB3-D3341D7D0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26" y="2345193"/>
            <a:ext cx="9540973" cy="43489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2463808" y="1490267"/>
            <a:ext cx="9126530" cy="687233"/>
          </a:xfrm>
          <a:prstGeom prst="borderCallout1">
            <a:avLst>
              <a:gd name="adj1" fmla="val 107520"/>
              <a:gd name="adj2" fmla="val 46028"/>
              <a:gd name="adj3" fmla="val 151448"/>
              <a:gd name="adj4" fmla="val 49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검색창에 여성연합 </a:t>
            </a:r>
            <a:r>
              <a:rPr lang="ko-KR" altLang="en-US" dirty="0" err="1"/>
              <a:t>행사명</a:t>
            </a:r>
            <a:r>
              <a:rPr lang="ko-KR" altLang="en-US" dirty="0"/>
              <a:t> 입력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 err="1"/>
              <a:t>행사명</a:t>
            </a:r>
            <a:r>
              <a:rPr lang="en-US" altLang="ko-KR" dirty="0"/>
              <a:t>: First Ladies and Emerging Leaders: "The Journey of 1325 &amp; Women’s Leadership“)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>
            <a:off x="8280400" y="2614088"/>
            <a:ext cx="1405440" cy="238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9798549" y="2547028"/>
            <a:ext cx="1791789" cy="75506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32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91A3DE19-3FB4-460B-B002-08EC64013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r="17395"/>
          <a:stretch/>
        </p:blipFill>
        <p:spPr>
          <a:xfrm>
            <a:off x="5431504" y="2211233"/>
            <a:ext cx="6290596" cy="4429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5: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ko-KR" altLang="en-US" sz="2800" b="1" dirty="0">
                <a:solidFill>
                  <a:srgbClr val="000000"/>
                </a:solidFill>
                <a:latin typeface="맑은"/>
                <a:hlinkClick r:id="rId4"/>
              </a:rPr>
              <a:t>여성연합의 병행포럼 </a:t>
            </a:r>
            <a:r>
              <a:rPr lang="ko-KR" altLang="en-US" sz="2800" b="1" dirty="0">
                <a:solidFill>
                  <a:srgbClr val="FF0000"/>
                </a:solidFill>
                <a:latin typeface="맑은"/>
              </a:rPr>
              <a:t>참가 등록</a:t>
            </a:r>
            <a:endParaRPr lang="en-ID" sz="5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C713C07D-3CB6-4CBB-B644-112AA999D1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93"/>
          <a:stretch/>
        </p:blipFill>
        <p:spPr>
          <a:xfrm>
            <a:off x="1104714" y="2614088"/>
            <a:ext cx="3149600" cy="3505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9DA837D5-570C-4150-B8AA-C3027F5A2B04}"/>
              </a:ext>
            </a:extLst>
          </p:cNvPr>
          <p:cNvSpPr/>
          <p:nvPr/>
        </p:nvSpPr>
        <p:spPr>
          <a:xfrm>
            <a:off x="1075788" y="3823486"/>
            <a:ext cx="3039012" cy="18407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>
            <a:off x="8280400" y="2614088"/>
            <a:ext cx="1405440" cy="238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2463807" y="1490267"/>
            <a:ext cx="8724889" cy="614593"/>
          </a:xfrm>
          <a:prstGeom prst="borderCallout1">
            <a:avLst>
              <a:gd name="adj1" fmla="val 103387"/>
              <a:gd name="adj2" fmla="val 19245"/>
              <a:gd name="adj3" fmla="val 174179"/>
              <a:gd name="adj4" fmla="val 32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‘+ Reserve</a:t>
            </a:r>
            <a:r>
              <a:rPr lang="ko-KR" altLang="en-US" dirty="0"/>
              <a:t> </a:t>
            </a:r>
            <a:r>
              <a:rPr lang="en-US" altLang="ko-KR" dirty="0"/>
              <a:t>Spot’</a:t>
            </a:r>
            <a:r>
              <a:rPr lang="ko-KR" altLang="en-US" dirty="0"/>
              <a:t>을 클릭 하고 네모가                       로 바뀌면 참가 등록 완료입니다</a:t>
            </a:r>
            <a:r>
              <a:rPr lang="en-US" altLang="ko-KR" dirty="0"/>
              <a:t>!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9798549" y="2547028"/>
            <a:ext cx="1288737" cy="60257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D1F3652-912E-4927-8FE2-F9A088E1EA7C}"/>
              </a:ext>
            </a:extLst>
          </p:cNvPr>
          <p:cNvCxnSpPr>
            <a:cxnSpLocks/>
          </p:cNvCxnSpPr>
          <p:nvPr/>
        </p:nvCxnSpPr>
        <p:spPr>
          <a:xfrm>
            <a:off x="4542357" y="4355860"/>
            <a:ext cx="655641" cy="10828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FD32B405-83B2-4E37-8F89-140713D85B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6" t="11047" r="24375" b="80453"/>
          <a:stretch/>
        </p:blipFill>
        <p:spPr>
          <a:xfrm>
            <a:off x="6578600" y="1574964"/>
            <a:ext cx="939797" cy="4460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5846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94534D-F4EB-4030-BF04-DAC9387B405F}"/>
              </a:ext>
            </a:extLst>
          </p:cNvPr>
          <p:cNvSpPr/>
          <p:nvPr/>
        </p:nvSpPr>
        <p:spPr>
          <a:xfrm>
            <a:off x="2061882" y="0"/>
            <a:ext cx="5208494" cy="31331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CE527-93E6-4A85-962D-C5B248795DAE}"/>
              </a:ext>
            </a:extLst>
          </p:cNvPr>
          <p:cNvSpPr txBox="1"/>
          <p:nvPr/>
        </p:nvSpPr>
        <p:spPr>
          <a:xfrm flipH="1">
            <a:off x="7749612" y="3429000"/>
            <a:ext cx="2829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감사합니다</a:t>
            </a:r>
            <a:endParaRPr lang="en-ID" sz="4800" dirty="0">
              <a:solidFill>
                <a:schemeClr val="bg2">
                  <a:lumMod val="25000"/>
                </a:schemeClr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4335BE-B1B9-4415-B10E-29D7C45A9AA0}"/>
              </a:ext>
            </a:extLst>
          </p:cNvPr>
          <p:cNvCxnSpPr>
            <a:cxnSpLocks/>
          </p:cNvCxnSpPr>
          <p:nvPr/>
        </p:nvCxnSpPr>
        <p:spPr>
          <a:xfrm>
            <a:off x="10219765" y="4957102"/>
            <a:ext cx="197223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81074" y="0"/>
            <a:ext cx="307777" cy="5712597"/>
            <a:chOff x="181074" y="0"/>
            <a:chExt cx="307777" cy="571259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1819410" y="3404336"/>
              <a:ext cx="4308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CSW65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WFWPI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Event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29" name="그림 개체 틀 28" descr="꽃, 식물, 꽃다발이(가) 표시된 사진&#10;&#10;자동 생성된 설명">
            <a:extLst>
              <a:ext uri="{FF2B5EF4-FFF2-40B4-BE49-F238E27FC236}">
                <a16:creationId xmlns:a16="http://schemas.microsoft.com/office/drawing/2014/main" id="{4B55275D-D041-4F97-B244-416BE71811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" b="4290"/>
          <a:stretch>
            <a:fillRect/>
          </a:stretch>
        </p:blipFill>
        <p:spPr/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01D72DB0-2F00-4237-B047-2D3E9E75609E}"/>
              </a:ext>
            </a:extLst>
          </p:cNvPr>
          <p:cNvSpPr/>
          <p:nvPr/>
        </p:nvSpPr>
        <p:spPr>
          <a:xfrm>
            <a:off x="8741523" y="4259997"/>
            <a:ext cx="2021728" cy="3820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Thank you :)</a:t>
            </a:r>
            <a:endParaRPr lang="en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71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33431E-ED1C-4E7E-90AD-9A35D4B06DC9}"/>
              </a:ext>
            </a:extLst>
          </p:cNvPr>
          <p:cNvSpPr txBox="1"/>
          <p:nvPr/>
        </p:nvSpPr>
        <p:spPr>
          <a:xfrm flipH="1">
            <a:off x="2148092" y="4498286"/>
            <a:ext cx="9845965" cy="2263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800" b="1" i="0" u="none" strike="noStrike" baseline="0" dirty="0" err="1">
                <a:solidFill>
                  <a:srgbClr val="5C7598"/>
                </a:solidFill>
                <a:latin typeface="맑은...."/>
              </a:rPr>
              <a:t>행사명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The sixty-fifth session of the Commission on the Status of Women (CSW65) </a:t>
            </a:r>
            <a:b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</a:b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           /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제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65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차 여성지위</a:t>
            </a:r>
            <a:r>
              <a:rPr lang="ko-KR" altLang="en-US" dirty="0">
                <a:solidFill>
                  <a:srgbClr val="000000"/>
                </a:solidFill>
                <a:latin typeface="맑은...."/>
              </a:rPr>
              <a:t>위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원회 </a:t>
            </a:r>
          </a:p>
          <a:p>
            <a:pPr>
              <a:lnSpc>
                <a:spcPct val="150000"/>
              </a:lnSpc>
            </a:pPr>
            <a:r>
              <a:rPr lang="ko-KR" altLang="en-US" sz="1800" b="1" i="0" u="none" strike="noStrike" baseline="0" dirty="0">
                <a:solidFill>
                  <a:srgbClr val="5C7598"/>
                </a:solidFill>
                <a:latin typeface="맑은...."/>
              </a:rPr>
              <a:t>주최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UN Women /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유엔 여성기구</a:t>
            </a:r>
            <a:b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</a:br>
            <a:r>
              <a:rPr lang="ko-KR" altLang="en-US" sz="1800" b="1" i="0" u="none" strike="noStrike" baseline="0" dirty="0">
                <a:solidFill>
                  <a:srgbClr val="5C7598"/>
                </a:solidFill>
                <a:latin typeface="맑은...."/>
              </a:rPr>
              <a:t>우선주제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성평등을 실현하고 모든 여성과 소녀의 권한을 부여하기 위해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, </a:t>
            </a:r>
            <a:b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</a:b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            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여성의 완전하고 효과적인 사회 진출과 의사결정권 향상 및 여성에 대한 폭력 제거 </a:t>
            </a:r>
          </a:p>
          <a:p>
            <a:pPr>
              <a:lnSpc>
                <a:spcPct val="150000"/>
              </a:lnSpc>
            </a:pPr>
            <a:r>
              <a:rPr lang="ko-KR" altLang="en-US" sz="1800" b="1" i="0" u="none" strike="noStrike" baseline="0" dirty="0">
                <a:solidFill>
                  <a:srgbClr val="5C7598"/>
                </a:solidFill>
                <a:latin typeface="맑은...."/>
              </a:rPr>
              <a:t>기간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2021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년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3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월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15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일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– 26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일 </a:t>
            </a:r>
            <a:endParaRPr lang="en-ID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96D0F-61A7-481F-BDB4-59DFC9B2134E}"/>
              </a:ext>
            </a:extLst>
          </p:cNvPr>
          <p:cNvSpPr/>
          <p:nvPr/>
        </p:nvSpPr>
        <p:spPr>
          <a:xfrm>
            <a:off x="370388" y="4498286"/>
            <a:ext cx="1265097" cy="2359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F346166D-AA90-4665-9F2C-919845333C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 b="17755"/>
          <a:stretch>
            <a:fillRect/>
          </a:stretch>
        </p:blipFill>
        <p:spPr>
          <a:xfrm>
            <a:off x="0" y="0"/>
            <a:ext cx="12192000" cy="39243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A4BCA8-98AA-4CE9-8086-711E3B85B6C9}"/>
              </a:ext>
            </a:extLst>
          </p:cNvPr>
          <p:cNvSpPr txBox="1"/>
          <p:nvPr/>
        </p:nvSpPr>
        <p:spPr>
          <a:xfrm rot="5400000">
            <a:off x="124233" y="5385755"/>
            <a:ext cx="1757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3200" spc="600" dirty="0">
                <a:solidFill>
                  <a:schemeClr val="bg1"/>
                </a:solidFill>
              </a:rPr>
              <a:t>CSW65</a:t>
            </a:r>
          </a:p>
        </p:txBody>
      </p:sp>
    </p:spTree>
    <p:extLst>
      <p:ext uri="{BB962C8B-B14F-4D97-AF65-F5344CB8AC3E}">
        <p14:creationId xmlns:p14="http://schemas.microsoft.com/office/powerpoint/2010/main" val="117626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B58F0-03DD-4BFA-AD23-55B2F5D14F7D}"/>
              </a:ext>
            </a:extLst>
          </p:cNvPr>
          <p:cNvSpPr txBox="1"/>
          <p:nvPr/>
        </p:nvSpPr>
        <p:spPr>
          <a:xfrm flipH="1">
            <a:off x="6815865" y="1620949"/>
            <a:ext cx="37625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NGO </a:t>
            </a:r>
            <a:r>
              <a:rPr lang="ko-KR" alt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병행포럼</a:t>
            </a:r>
            <a:br>
              <a:rPr lang="en-US" altLang="ko-KR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</a:br>
            <a:r>
              <a:rPr lang="en-US" altLang="ko-KR" sz="36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(Parallel Event)</a:t>
            </a:r>
            <a:endParaRPr lang="en-US" altLang="ko-KR" sz="4800" dirty="0">
              <a:solidFill>
                <a:schemeClr val="bg2">
                  <a:lumMod val="25000"/>
                </a:schemeClr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D8BFF-65FA-44D1-ADFB-DF7AE90B4D48}"/>
              </a:ext>
            </a:extLst>
          </p:cNvPr>
          <p:cNvSpPr/>
          <p:nvPr/>
        </p:nvSpPr>
        <p:spPr>
          <a:xfrm flipH="1">
            <a:off x="6725203" y="3993211"/>
            <a:ext cx="4795068" cy="24468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UN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에 등록된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NGO 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단체들이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CSW</a:t>
            </a:r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기간에 </a:t>
            </a:r>
            <a:endParaRPr lang="en-US" altLang="ko-KR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ko-KR" altLang="en-US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다양한 주제에 대해 주최하는 포럼 입니다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</a:p>
          <a:p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b="1" i="0" u="none" strike="noStrike" baseline="0" dirty="0">
                <a:solidFill>
                  <a:srgbClr val="5C7598"/>
                </a:solidFill>
                <a:latin typeface="맑은...."/>
              </a:rPr>
              <a:t>주최</a:t>
            </a:r>
            <a:r>
              <a:rPr lang="en-US" altLang="ko-KR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  <a:t>UN</a:t>
            </a:r>
            <a:r>
              <a:rPr lang="ko-KR" altLang="en-US" b="0" i="0" u="none" strike="noStrike" baseline="0" dirty="0">
                <a:solidFill>
                  <a:srgbClr val="000000"/>
                </a:solidFill>
                <a:latin typeface="맑은...."/>
              </a:rPr>
              <a:t>에 등록된 </a:t>
            </a:r>
            <a: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  <a:t>NGO</a:t>
            </a:r>
            <a:b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</a:br>
            <a:r>
              <a:rPr lang="ko-KR" altLang="en-US" b="1" i="0" u="none" strike="noStrike" baseline="0" dirty="0">
                <a:solidFill>
                  <a:srgbClr val="5C7598"/>
                </a:solidFill>
                <a:latin typeface="맑은...."/>
              </a:rPr>
              <a:t>주제</a:t>
            </a:r>
            <a:r>
              <a:rPr lang="en-US" altLang="ko-KR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ko-KR" altLang="en-US" b="0" i="0" u="none" strike="noStrike" baseline="0" dirty="0">
                <a:solidFill>
                  <a:srgbClr val="000000"/>
                </a:solidFill>
                <a:latin typeface="맑은...."/>
              </a:rPr>
              <a:t>단체마다 다름</a:t>
            </a:r>
          </a:p>
          <a:p>
            <a:pPr>
              <a:lnSpc>
                <a:spcPct val="150000"/>
              </a:lnSpc>
            </a:pPr>
            <a:r>
              <a:rPr lang="ko-KR" altLang="en-US" b="1" i="0" u="none" strike="noStrike" baseline="0" dirty="0">
                <a:solidFill>
                  <a:srgbClr val="5C7598"/>
                </a:solidFill>
                <a:latin typeface="맑은...."/>
              </a:rPr>
              <a:t>기간</a:t>
            </a:r>
            <a:r>
              <a:rPr lang="en-US" altLang="ko-KR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  <a:t>2021</a:t>
            </a:r>
            <a:r>
              <a:rPr lang="ko-KR" altLang="en-US" b="0" i="0" u="none" strike="noStrike" baseline="0" dirty="0">
                <a:solidFill>
                  <a:srgbClr val="000000"/>
                </a:solidFill>
                <a:latin typeface="맑은...."/>
              </a:rPr>
              <a:t>년 </a:t>
            </a:r>
            <a: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  <a:t>3</a:t>
            </a:r>
            <a:r>
              <a:rPr lang="ko-KR" altLang="en-US" b="0" i="0" u="none" strike="noStrike" baseline="0" dirty="0">
                <a:solidFill>
                  <a:srgbClr val="000000"/>
                </a:solidFill>
                <a:latin typeface="맑은...."/>
              </a:rPr>
              <a:t>월 </a:t>
            </a:r>
            <a: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  <a:t>15</a:t>
            </a:r>
            <a:r>
              <a:rPr lang="ko-KR" altLang="en-US" b="0" i="0" u="none" strike="noStrike" baseline="0" dirty="0">
                <a:solidFill>
                  <a:srgbClr val="000000"/>
                </a:solidFill>
                <a:latin typeface="맑은...."/>
              </a:rPr>
              <a:t>일 </a:t>
            </a:r>
            <a:r>
              <a:rPr lang="en-US" altLang="ko-KR" b="0" i="0" u="none" strike="noStrike" baseline="0" dirty="0">
                <a:solidFill>
                  <a:srgbClr val="000000"/>
                </a:solidFill>
                <a:latin typeface="맑은...."/>
              </a:rPr>
              <a:t>– 26</a:t>
            </a:r>
            <a:r>
              <a:rPr lang="ko-KR" altLang="en-US" b="0" i="0" u="none" strike="noStrike" baseline="0" dirty="0">
                <a:solidFill>
                  <a:srgbClr val="000000"/>
                </a:solidFill>
                <a:latin typeface="맑은...."/>
              </a:rPr>
              <a:t>일 </a:t>
            </a:r>
            <a:endParaRPr lang="en-ID" altLang="ko-KR" sz="4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ID" altLang="ko-KR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6A3AC-960A-43D6-976F-C33F8D819F19}"/>
              </a:ext>
            </a:extLst>
          </p:cNvPr>
          <p:cNvSpPr/>
          <p:nvPr/>
        </p:nvSpPr>
        <p:spPr>
          <a:xfrm>
            <a:off x="1771368" y="1505390"/>
            <a:ext cx="4160952" cy="3847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/>
          <p:cNvGrpSpPr/>
          <p:nvPr/>
        </p:nvGrpSpPr>
        <p:grpSpPr>
          <a:xfrm>
            <a:off x="181074" y="0"/>
            <a:ext cx="307777" cy="4798604"/>
            <a:chOff x="181074" y="0"/>
            <a:chExt cx="307777" cy="479860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1372172" y="2937581"/>
              <a:ext cx="3414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400" spc="600" dirty="0">
                  <a:solidFill>
                    <a:schemeClr val="bg2">
                      <a:lumMod val="50000"/>
                    </a:schemeClr>
                  </a:solidFill>
                </a:rPr>
                <a:t>CSW65 Parallel Events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29A1B6-00EE-42B7-949C-426A5208333E}"/>
              </a:ext>
            </a:extLst>
          </p:cNvPr>
          <p:cNvCxnSpPr>
            <a:cxnSpLocks/>
          </p:cNvCxnSpPr>
          <p:nvPr/>
        </p:nvCxnSpPr>
        <p:spPr>
          <a:xfrm>
            <a:off x="7083393" y="3429000"/>
            <a:ext cx="349504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8B3330D-06E5-44AF-BA70-EDDE20F538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1"/>
          <a:stretch/>
        </p:blipFill>
        <p:spPr>
          <a:xfrm>
            <a:off x="1157649" y="1001236"/>
            <a:ext cx="3981788" cy="353618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751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B58F0-03DD-4BFA-AD23-55B2F5D14F7D}"/>
              </a:ext>
            </a:extLst>
          </p:cNvPr>
          <p:cNvSpPr txBox="1"/>
          <p:nvPr/>
        </p:nvSpPr>
        <p:spPr>
          <a:xfrm flipH="1">
            <a:off x="714799" y="4847490"/>
            <a:ext cx="23006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WFWPI</a:t>
            </a:r>
          </a:p>
          <a:p>
            <a:pPr algn="ctr"/>
            <a:r>
              <a:rPr lang="ko-KR" alt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병행포럼</a:t>
            </a:r>
            <a:endParaRPr lang="en-US" altLang="ko-KR" sz="4800" dirty="0">
              <a:solidFill>
                <a:schemeClr val="bg2">
                  <a:lumMod val="25000"/>
                </a:schemeClr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D8BFF-65FA-44D1-ADFB-DF7AE90B4D48}"/>
              </a:ext>
            </a:extLst>
          </p:cNvPr>
          <p:cNvSpPr/>
          <p:nvPr/>
        </p:nvSpPr>
        <p:spPr>
          <a:xfrm flipH="1">
            <a:off x="4333512" y="4811238"/>
            <a:ext cx="7545016" cy="170912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800" b="1" i="0" u="none" strike="noStrike" baseline="0" dirty="0" err="1">
                <a:solidFill>
                  <a:srgbClr val="5C7598"/>
                </a:solidFill>
                <a:latin typeface="맑은...."/>
              </a:rPr>
              <a:t>행사명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영부인과 젊은 지도자들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:</a:t>
            </a:r>
            <a:b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</a:b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           ‘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  <a:hlinkClick r:id="rId3"/>
              </a:rPr>
              <a:t>유엔 안보리결의안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  <a:hlinkClick r:id="rId3"/>
              </a:rPr>
              <a:t>1325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  <a:hlinkClick r:id="rId3"/>
              </a:rPr>
              <a:t>호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의 노정과 여성 리더십’</a:t>
            </a:r>
            <a:b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</a:br>
            <a:r>
              <a:rPr lang="ko-KR" altLang="en-US" sz="1800" b="1" i="0" u="none" strike="noStrike" baseline="0" dirty="0">
                <a:solidFill>
                  <a:srgbClr val="5C7598"/>
                </a:solidFill>
                <a:latin typeface="맑은...."/>
              </a:rPr>
              <a:t>주요 참가자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ko-KR" altLang="en-US" sz="1800" b="0" i="0" u="none" strike="noStrike" baseline="0" dirty="0" err="1">
                <a:solidFill>
                  <a:srgbClr val="000000"/>
                </a:solidFill>
                <a:latin typeface="맑은...."/>
              </a:rPr>
              <a:t>문선진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 세계수석부회장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,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영부인 </a:t>
            </a:r>
            <a:r>
              <a:rPr lang="en-US" altLang="ko-KR" dirty="0">
                <a:solidFill>
                  <a:srgbClr val="000000"/>
                </a:solidFill>
                <a:latin typeface="맑은...."/>
              </a:rPr>
              <a:t>4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명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, 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젊은 여성 지도자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3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명 </a:t>
            </a:r>
          </a:p>
          <a:p>
            <a:pPr>
              <a:lnSpc>
                <a:spcPct val="150000"/>
              </a:lnSpc>
            </a:pPr>
            <a:r>
              <a:rPr lang="ko-KR" altLang="en-US" sz="1800" b="1" i="0" u="none" strike="noStrike" baseline="0" dirty="0">
                <a:solidFill>
                  <a:srgbClr val="5C7598"/>
                </a:solidFill>
                <a:latin typeface="맑은...."/>
              </a:rPr>
              <a:t>행사 일시</a:t>
            </a:r>
            <a:r>
              <a:rPr lang="en-US" altLang="ko-KR" sz="1800" b="1" i="0" u="none" strike="noStrike" baseline="0" dirty="0">
                <a:solidFill>
                  <a:srgbClr val="5C7598"/>
                </a:solidFill>
                <a:latin typeface="맑은...."/>
              </a:rPr>
              <a:t>: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3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월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19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일 오후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10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시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– 11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시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30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분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(</a:t>
            </a:r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맑은...."/>
              </a:rPr>
              <a:t>한국 시간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맑은...."/>
              </a:rPr>
              <a:t>) </a:t>
            </a:r>
            <a:endParaRPr lang="en-ID" altLang="ko-KR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16A3AC-960A-43D6-976F-C33F8D819F19}"/>
              </a:ext>
            </a:extLst>
          </p:cNvPr>
          <p:cNvSpPr/>
          <p:nvPr/>
        </p:nvSpPr>
        <p:spPr>
          <a:xfrm>
            <a:off x="2971190" y="1144771"/>
            <a:ext cx="7545019" cy="3356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/>
          <p:cNvGrpSpPr/>
          <p:nvPr/>
        </p:nvGrpSpPr>
        <p:grpSpPr>
          <a:xfrm>
            <a:off x="181074" y="0"/>
            <a:ext cx="307777" cy="4798604"/>
            <a:chOff x="181074" y="0"/>
            <a:chExt cx="307777" cy="479860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1372172" y="2937581"/>
              <a:ext cx="34142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WFWPI Parallel Event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29A1B6-00EE-42B7-949C-426A5208333E}"/>
              </a:ext>
            </a:extLst>
          </p:cNvPr>
          <p:cNvCxnSpPr>
            <a:cxnSpLocks/>
          </p:cNvCxnSpPr>
          <p:nvPr/>
        </p:nvCxnSpPr>
        <p:spPr>
          <a:xfrm flipV="1">
            <a:off x="3694530" y="4855795"/>
            <a:ext cx="0" cy="1600872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텍스트, 가장이(가) 표시된 사진&#10;&#10;자동 생성된 설명">
            <a:extLst>
              <a:ext uri="{FF2B5EF4-FFF2-40B4-BE49-F238E27FC236}">
                <a16:creationId xmlns:a16="http://schemas.microsoft.com/office/drawing/2014/main" id="{4792CDB3-A614-4DA6-A735-EBD61E0A33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21745" r="3087" b="6800"/>
          <a:stretch/>
        </p:blipFill>
        <p:spPr>
          <a:xfrm>
            <a:off x="2512814" y="243681"/>
            <a:ext cx="7545033" cy="391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A0FF7B-3EBA-4E5F-80EA-A6702B68A99C}"/>
              </a:ext>
            </a:extLst>
          </p:cNvPr>
          <p:cNvSpPr/>
          <p:nvPr/>
        </p:nvSpPr>
        <p:spPr>
          <a:xfrm>
            <a:off x="0" y="1"/>
            <a:ext cx="2519081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73B46-2188-4EE5-8B1F-DE321314AB8A}"/>
              </a:ext>
            </a:extLst>
          </p:cNvPr>
          <p:cNvSpPr txBox="1"/>
          <p:nvPr/>
        </p:nvSpPr>
        <p:spPr>
          <a:xfrm flipH="1">
            <a:off x="4331002" y="1205382"/>
            <a:ext cx="47243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병행포럼 접수 절차</a:t>
            </a:r>
            <a:endParaRPr lang="en-ID" sz="4800" dirty="0">
              <a:solidFill>
                <a:schemeClr val="bg2">
                  <a:lumMod val="25000"/>
                </a:schemeClr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BDC60-DE12-415A-8B42-C15E80886178}"/>
              </a:ext>
            </a:extLst>
          </p:cNvPr>
          <p:cNvSpPr/>
          <p:nvPr/>
        </p:nvSpPr>
        <p:spPr>
          <a:xfrm flipH="1">
            <a:off x="4457046" y="2865822"/>
            <a:ext cx="8128654" cy="284404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Step 1: NGO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병행 포럼 사이트 접수용 </a:t>
            </a:r>
            <a:r>
              <a:rPr lang="ko-KR" altLang="en-US" sz="2000" b="1" i="0" u="none" strike="noStrike" baseline="0" dirty="0">
                <a:solidFill>
                  <a:srgbClr val="FF0000"/>
                </a:solidFill>
                <a:latin typeface="맑은"/>
              </a:rPr>
              <a:t>티켓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신청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(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  <a:hlinkClick r:id="rId3"/>
              </a:rPr>
              <a:t>Eventbrite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Step 2: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Eventbrite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에서 발송되는 </a:t>
            </a:r>
            <a:r>
              <a:rPr lang="ko-KR" altLang="en-US" b="1" i="0" u="none" strike="noStrike" baseline="0" dirty="0">
                <a:solidFill>
                  <a:srgbClr val="FF0000"/>
                </a:solidFill>
                <a:latin typeface="맑은"/>
              </a:rPr>
              <a:t>이메일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확인 </a:t>
            </a:r>
            <a:endParaRPr lang="en-US" altLang="ko-KR" b="1" i="0" u="none" strike="noStrike" baseline="0" dirty="0">
              <a:solidFill>
                <a:srgbClr val="000000"/>
              </a:solidFill>
              <a:latin typeface="맑은"/>
            </a:endParaRPr>
          </a:p>
          <a:p>
            <a:pPr>
              <a:lnSpc>
                <a:spcPct val="200000"/>
              </a:lnSpc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Step 3: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맑은"/>
              </a:rPr>
              <a:t>Pathable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에서 발송되는 </a:t>
            </a:r>
            <a:r>
              <a:rPr lang="ko-KR" altLang="en-US" b="1" i="0" u="none" strike="noStrike" baseline="0" dirty="0">
                <a:solidFill>
                  <a:srgbClr val="FF0000"/>
                </a:solidFill>
                <a:latin typeface="맑은"/>
              </a:rPr>
              <a:t>이메일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확인</a:t>
            </a:r>
            <a:endParaRPr lang="en-US" altLang="ko-KR" b="1" i="0" u="none" strike="noStrike" baseline="0" dirty="0">
              <a:solidFill>
                <a:srgbClr val="000000"/>
              </a:solidFill>
              <a:latin typeface="맑은"/>
            </a:endParaRPr>
          </a:p>
          <a:p>
            <a:pPr>
              <a:lnSpc>
                <a:spcPct val="200000"/>
              </a:lnSpc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Step 4: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b="1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맑은"/>
              </a:rPr>
              <a:t>Pathable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에서 </a:t>
            </a:r>
            <a:r>
              <a:rPr lang="ko-KR" altLang="en-US" b="1" i="0" u="none" strike="noStrike" baseline="0" dirty="0">
                <a:solidFill>
                  <a:srgbClr val="FF0000"/>
                </a:solidFill>
                <a:latin typeface="맑은"/>
              </a:rPr>
              <a:t>프로필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제작</a:t>
            </a:r>
            <a:endParaRPr lang="en-ID" altLang="ko-KR" sz="4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b="1" i="0" u="none" strike="noStrike" baseline="0" dirty="0">
                <a:solidFill>
                  <a:srgbClr val="000000"/>
                </a:solidFill>
                <a:latin typeface="맑은"/>
              </a:rPr>
              <a:t>Step 5: 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맑은"/>
                <a:hlinkClick r:id="rId4"/>
              </a:rPr>
              <a:t>여성연합의 병행포럼 </a:t>
            </a:r>
            <a:r>
              <a:rPr lang="ko-KR" altLang="en-US" b="1" dirty="0">
                <a:solidFill>
                  <a:srgbClr val="FF0000"/>
                </a:solidFill>
                <a:latin typeface="맑은"/>
              </a:rPr>
              <a:t>참가 등록</a:t>
            </a:r>
            <a:r>
              <a:rPr lang="ko-KR" altLang="en-US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endParaRPr lang="en-ID" altLang="ko-KR" sz="4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77FA58-848F-4CDE-8B96-D9FFEE8413EF}"/>
              </a:ext>
            </a:extLst>
          </p:cNvPr>
          <p:cNvSpPr/>
          <p:nvPr/>
        </p:nvSpPr>
        <p:spPr>
          <a:xfrm>
            <a:off x="10050182" y="6136343"/>
            <a:ext cx="1748118" cy="331691"/>
          </a:xfrm>
          <a:prstGeom prst="roundRect">
            <a:avLst>
              <a:gd name="adj" fmla="val 382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100" spc="300" dirty="0">
                <a:solidFill>
                  <a:schemeClr val="bg1"/>
                </a:solidFill>
              </a:rPr>
              <a:t>NEXT </a:t>
            </a:r>
            <a:r>
              <a:rPr lang="en-ID" sz="1100" spc="3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ID" sz="1100" spc="300" dirty="0">
              <a:solidFill>
                <a:schemeClr val="bg1"/>
              </a:solidFill>
            </a:endParaRPr>
          </a:p>
        </p:txBody>
      </p:sp>
      <p:pic>
        <p:nvPicPr>
          <p:cNvPr id="14" name="그림 개체 틀 13">
            <a:extLst>
              <a:ext uri="{FF2B5EF4-FFF2-40B4-BE49-F238E27FC236}">
                <a16:creationId xmlns:a16="http://schemas.microsoft.com/office/drawing/2014/main" id="{8215BA6A-D817-4E25-BF9B-44CBA8D83A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r="17274"/>
          <a:stretch>
            <a:fillRect/>
          </a:stretch>
        </p:blipFill>
        <p:spPr/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66B12439-11D8-4E4B-A167-E046C539256F}"/>
              </a:ext>
            </a:extLst>
          </p:cNvPr>
          <p:cNvCxnSpPr>
            <a:cxnSpLocks/>
          </p:cNvCxnSpPr>
          <p:nvPr/>
        </p:nvCxnSpPr>
        <p:spPr>
          <a:xfrm>
            <a:off x="9499137" y="2514600"/>
            <a:ext cx="269286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1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22D139-5E9B-40EA-ACDF-1A46B26C1295}"/>
              </a:ext>
            </a:extLst>
          </p:cNvPr>
          <p:cNvCxnSpPr>
            <a:cxnSpLocks/>
          </p:cNvCxnSpPr>
          <p:nvPr/>
        </p:nvCxnSpPr>
        <p:spPr>
          <a:xfrm flipH="1" flipV="1">
            <a:off x="10806545" y="767301"/>
            <a:ext cx="1385456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08B10A8-9428-4E8F-A175-F2E19F01D14F}"/>
              </a:ext>
            </a:extLst>
          </p:cNvPr>
          <p:cNvSpPr txBox="1"/>
          <p:nvPr/>
        </p:nvSpPr>
        <p:spPr>
          <a:xfrm flipH="1">
            <a:off x="4705196" y="423799"/>
            <a:ext cx="593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2">
                    <a:lumMod val="25000"/>
                  </a:schemeClr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인터넷 페이지 번역 기능</a:t>
            </a:r>
            <a:endParaRPr lang="en-ID" sz="4800" dirty="0">
              <a:solidFill>
                <a:schemeClr val="bg2">
                  <a:lumMod val="25000"/>
                </a:schemeClr>
              </a:solidFill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FC202A-E60E-4927-8145-8E6AD7604748}"/>
              </a:ext>
            </a:extLst>
          </p:cNvPr>
          <p:cNvSpPr/>
          <p:nvPr/>
        </p:nvSpPr>
        <p:spPr>
          <a:xfrm>
            <a:off x="3633089" y="2239865"/>
            <a:ext cx="2671483" cy="2671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41B25-5268-4F12-A0C4-EE037694A079}"/>
              </a:ext>
            </a:extLst>
          </p:cNvPr>
          <p:cNvSpPr/>
          <p:nvPr/>
        </p:nvSpPr>
        <p:spPr>
          <a:xfrm>
            <a:off x="1103120" y="383416"/>
            <a:ext cx="2671483" cy="2671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90D3D-89A0-42E2-8C9C-BF9E00534C39}"/>
              </a:ext>
            </a:extLst>
          </p:cNvPr>
          <p:cNvSpPr/>
          <p:nvPr/>
        </p:nvSpPr>
        <p:spPr>
          <a:xfrm>
            <a:off x="6163058" y="3903183"/>
            <a:ext cx="2671483" cy="2671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8B902-605F-460D-9B7A-541D7934F186}"/>
              </a:ext>
            </a:extLst>
          </p:cNvPr>
          <p:cNvSpPr/>
          <p:nvPr/>
        </p:nvSpPr>
        <p:spPr>
          <a:xfrm>
            <a:off x="6033470" y="1422044"/>
            <a:ext cx="6534729" cy="3803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bg2">
                    <a:lumMod val="75000"/>
                  </a:schemeClr>
                </a:solidFill>
              </a:rPr>
              <a:t>접수에 앞서 활용하면 도움이 되는 인터넷 페이지 번역 기능을 소개합니다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</a:rPr>
              <a:t>!</a:t>
            </a:r>
            <a:endParaRPr lang="en-ID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154C7BCB-7847-44CF-BF55-715AEFD188EC}"/>
              </a:ext>
            </a:extLst>
          </p:cNvPr>
          <p:cNvSpPr>
            <a:spLocks/>
          </p:cNvSpPr>
          <p:nvPr/>
        </p:nvSpPr>
        <p:spPr bwMode="auto">
          <a:xfrm>
            <a:off x="3249177" y="2738592"/>
            <a:ext cx="76881" cy="163060"/>
          </a:xfrm>
          <a:custGeom>
            <a:avLst/>
            <a:gdLst>
              <a:gd name="T0" fmla="*/ 63 w 95"/>
              <a:gd name="T1" fmla="*/ 60 h 202"/>
              <a:gd name="T2" fmla="*/ 63 w 95"/>
              <a:gd name="T3" fmla="*/ 44 h 202"/>
              <a:gd name="T4" fmla="*/ 72 w 95"/>
              <a:gd name="T5" fmla="*/ 34 h 202"/>
              <a:gd name="T6" fmla="*/ 94 w 95"/>
              <a:gd name="T7" fmla="*/ 34 h 202"/>
              <a:gd name="T8" fmla="*/ 94 w 95"/>
              <a:gd name="T9" fmla="*/ 0 h 202"/>
              <a:gd name="T10" fmla="*/ 63 w 95"/>
              <a:gd name="T11" fmla="*/ 0 h 202"/>
              <a:gd name="T12" fmla="*/ 21 w 95"/>
              <a:gd name="T13" fmla="*/ 42 h 202"/>
              <a:gd name="T14" fmla="*/ 21 w 95"/>
              <a:gd name="T15" fmla="*/ 60 h 202"/>
              <a:gd name="T16" fmla="*/ 0 w 95"/>
              <a:gd name="T17" fmla="*/ 60 h 202"/>
              <a:gd name="T18" fmla="*/ 0 w 95"/>
              <a:gd name="T19" fmla="*/ 85 h 202"/>
              <a:gd name="T20" fmla="*/ 0 w 95"/>
              <a:gd name="T21" fmla="*/ 101 h 202"/>
              <a:gd name="T22" fmla="*/ 21 w 95"/>
              <a:gd name="T23" fmla="*/ 101 h 202"/>
              <a:gd name="T24" fmla="*/ 21 w 95"/>
              <a:gd name="T25" fmla="*/ 202 h 202"/>
              <a:gd name="T26" fmla="*/ 61 w 95"/>
              <a:gd name="T27" fmla="*/ 202 h 202"/>
              <a:gd name="T28" fmla="*/ 61 w 95"/>
              <a:gd name="T29" fmla="*/ 101 h 202"/>
              <a:gd name="T30" fmla="*/ 91 w 95"/>
              <a:gd name="T31" fmla="*/ 101 h 202"/>
              <a:gd name="T32" fmla="*/ 92 w 95"/>
              <a:gd name="T33" fmla="*/ 85 h 202"/>
              <a:gd name="T34" fmla="*/ 95 w 95"/>
              <a:gd name="T35" fmla="*/ 60 h 202"/>
              <a:gd name="T36" fmla="*/ 63 w 95"/>
              <a:gd name="T37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202">
                <a:moveTo>
                  <a:pt x="63" y="60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36"/>
                  <a:pt x="68" y="34"/>
                  <a:pt x="72" y="34"/>
                </a:cubicBezTo>
                <a:cubicBezTo>
                  <a:pt x="75" y="34"/>
                  <a:pt x="94" y="34"/>
                  <a:pt x="94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21" y="25"/>
                  <a:pt x="21" y="42"/>
                </a:cubicBezTo>
                <a:cubicBezTo>
                  <a:pt x="21" y="60"/>
                  <a:pt x="21" y="60"/>
                  <a:pt x="2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1"/>
                  <a:pt x="0" y="101"/>
                  <a:pt x="0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1" y="147"/>
                  <a:pt x="21" y="202"/>
                  <a:pt x="2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61" y="146"/>
                  <a:pt x="6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85"/>
                  <a:pt x="92" y="85"/>
                  <a:pt x="92" y="85"/>
                </a:cubicBezTo>
                <a:cubicBezTo>
                  <a:pt x="95" y="60"/>
                  <a:pt x="95" y="60"/>
                  <a:pt x="95" y="60"/>
                </a:cubicBezTo>
                <a:lnTo>
                  <a:pt x="63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4">
            <a:extLst>
              <a:ext uri="{FF2B5EF4-FFF2-40B4-BE49-F238E27FC236}">
                <a16:creationId xmlns:a16="http://schemas.microsoft.com/office/drawing/2014/main" id="{474C2561-4603-43A3-B769-45A415EA4C0D}"/>
              </a:ext>
            </a:extLst>
          </p:cNvPr>
          <p:cNvSpPr>
            <a:spLocks noEditPoints="1"/>
          </p:cNvSpPr>
          <p:nvPr/>
        </p:nvSpPr>
        <p:spPr bwMode="auto">
          <a:xfrm>
            <a:off x="3408634" y="2760292"/>
            <a:ext cx="163682" cy="119660"/>
          </a:xfrm>
          <a:custGeom>
            <a:avLst/>
            <a:gdLst>
              <a:gd name="T0" fmla="*/ 201 w 203"/>
              <a:gd name="T1" fmla="*/ 32 h 148"/>
              <a:gd name="T2" fmla="*/ 193 w 203"/>
              <a:gd name="T3" fmla="*/ 11 h 148"/>
              <a:gd name="T4" fmla="*/ 173 w 203"/>
              <a:gd name="T5" fmla="*/ 2 h 148"/>
              <a:gd name="T6" fmla="*/ 102 w 203"/>
              <a:gd name="T7" fmla="*/ 0 h 148"/>
              <a:gd name="T8" fmla="*/ 102 w 203"/>
              <a:gd name="T9" fmla="*/ 0 h 148"/>
              <a:gd name="T10" fmla="*/ 31 w 203"/>
              <a:gd name="T11" fmla="*/ 2 h 148"/>
              <a:gd name="T12" fmla="*/ 11 w 203"/>
              <a:gd name="T13" fmla="*/ 11 h 148"/>
              <a:gd name="T14" fmla="*/ 3 w 203"/>
              <a:gd name="T15" fmla="*/ 32 h 148"/>
              <a:gd name="T16" fmla="*/ 0 w 203"/>
              <a:gd name="T17" fmla="*/ 66 h 148"/>
              <a:gd name="T18" fmla="*/ 0 w 203"/>
              <a:gd name="T19" fmla="*/ 68 h 148"/>
              <a:gd name="T20" fmla="*/ 0 w 203"/>
              <a:gd name="T21" fmla="*/ 82 h 148"/>
              <a:gd name="T22" fmla="*/ 3 w 203"/>
              <a:gd name="T23" fmla="*/ 116 h 148"/>
              <a:gd name="T24" fmla="*/ 11 w 203"/>
              <a:gd name="T25" fmla="*/ 137 h 148"/>
              <a:gd name="T26" fmla="*/ 33 w 203"/>
              <a:gd name="T27" fmla="*/ 146 h 148"/>
              <a:gd name="T28" fmla="*/ 102 w 203"/>
              <a:gd name="T29" fmla="*/ 148 h 148"/>
              <a:gd name="T30" fmla="*/ 173 w 203"/>
              <a:gd name="T31" fmla="*/ 146 h 148"/>
              <a:gd name="T32" fmla="*/ 193 w 203"/>
              <a:gd name="T33" fmla="*/ 137 h 148"/>
              <a:gd name="T34" fmla="*/ 201 w 203"/>
              <a:gd name="T35" fmla="*/ 116 h 148"/>
              <a:gd name="T36" fmla="*/ 203 w 203"/>
              <a:gd name="T37" fmla="*/ 82 h 148"/>
              <a:gd name="T38" fmla="*/ 203 w 203"/>
              <a:gd name="T39" fmla="*/ 69 h 148"/>
              <a:gd name="T40" fmla="*/ 203 w 203"/>
              <a:gd name="T41" fmla="*/ 66 h 148"/>
              <a:gd name="T42" fmla="*/ 201 w 203"/>
              <a:gd name="T43" fmla="*/ 32 h 148"/>
              <a:gd name="T44" fmla="*/ 135 w 203"/>
              <a:gd name="T45" fmla="*/ 72 h 148"/>
              <a:gd name="T46" fmla="*/ 81 w 203"/>
              <a:gd name="T47" fmla="*/ 101 h 148"/>
              <a:gd name="T48" fmla="*/ 81 w 203"/>
              <a:gd name="T49" fmla="*/ 56 h 148"/>
              <a:gd name="T50" fmla="*/ 81 w 203"/>
              <a:gd name="T51" fmla="*/ 42 h 148"/>
              <a:gd name="T52" fmla="*/ 105 w 203"/>
              <a:gd name="T53" fmla="*/ 55 h 148"/>
              <a:gd name="T54" fmla="*/ 135 w 203"/>
              <a:gd name="T55" fmla="*/ 7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48">
                <a:moveTo>
                  <a:pt x="201" y="32"/>
                </a:moveTo>
                <a:cubicBezTo>
                  <a:pt x="201" y="32"/>
                  <a:pt x="199" y="17"/>
                  <a:pt x="193" y="11"/>
                </a:cubicBezTo>
                <a:cubicBezTo>
                  <a:pt x="185" y="2"/>
                  <a:pt x="176" y="2"/>
                  <a:pt x="173" y="2"/>
                </a:cubicBezTo>
                <a:cubicBezTo>
                  <a:pt x="144" y="0"/>
                  <a:pt x="102" y="0"/>
                  <a:pt x="10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59" y="0"/>
                  <a:pt x="31" y="2"/>
                </a:cubicBezTo>
                <a:cubicBezTo>
                  <a:pt x="27" y="2"/>
                  <a:pt x="18" y="2"/>
                  <a:pt x="11" y="11"/>
                </a:cubicBezTo>
                <a:cubicBezTo>
                  <a:pt x="5" y="17"/>
                  <a:pt x="3" y="32"/>
                  <a:pt x="3" y="32"/>
                </a:cubicBezTo>
                <a:cubicBezTo>
                  <a:pt x="3" y="32"/>
                  <a:pt x="0" y="49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9"/>
                  <a:pt x="3" y="116"/>
                  <a:pt x="3" y="116"/>
                </a:cubicBezTo>
                <a:cubicBezTo>
                  <a:pt x="3" y="116"/>
                  <a:pt x="5" y="130"/>
                  <a:pt x="11" y="137"/>
                </a:cubicBezTo>
                <a:cubicBezTo>
                  <a:pt x="18" y="145"/>
                  <a:pt x="28" y="145"/>
                  <a:pt x="33" y="146"/>
                </a:cubicBezTo>
                <a:cubicBezTo>
                  <a:pt x="49" y="147"/>
                  <a:pt x="102" y="148"/>
                  <a:pt x="102" y="148"/>
                </a:cubicBezTo>
                <a:cubicBezTo>
                  <a:pt x="102" y="148"/>
                  <a:pt x="144" y="148"/>
                  <a:pt x="173" y="146"/>
                </a:cubicBezTo>
                <a:cubicBezTo>
                  <a:pt x="176" y="145"/>
                  <a:pt x="185" y="145"/>
                  <a:pt x="193" y="137"/>
                </a:cubicBezTo>
                <a:cubicBezTo>
                  <a:pt x="199" y="130"/>
                  <a:pt x="201" y="116"/>
                  <a:pt x="201" y="116"/>
                </a:cubicBezTo>
                <a:cubicBezTo>
                  <a:pt x="201" y="116"/>
                  <a:pt x="203" y="99"/>
                  <a:pt x="203" y="82"/>
                </a:cubicBezTo>
                <a:cubicBezTo>
                  <a:pt x="203" y="69"/>
                  <a:pt x="203" y="69"/>
                  <a:pt x="203" y="69"/>
                </a:cubicBezTo>
                <a:cubicBezTo>
                  <a:pt x="203" y="66"/>
                  <a:pt x="203" y="66"/>
                  <a:pt x="203" y="66"/>
                </a:cubicBezTo>
                <a:cubicBezTo>
                  <a:pt x="203" y="49"/>
                  <a:pt x="201" y="32"/>
                  <a:pt x="201" y="32"/>
                </a:cubicBezTo>
                <a:close/>
                <a:moveTo>
                  <a:pt x="135" y="72"/>
                </a:moveTo>
                <a:cubicBezTo>
                  <a:pt x="81" y="101"/>
                  <a:pt x="81" y="101"/>
                  <a:pt x="81" y="101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42"/>
                  <a:pt x="81" y="42"/>
                  <a:pt x="81" y="42"/>
                </a:cubicBezTo>
                <a:cubicBezTo>
                  <a:pt x="105" y="55"/>
                  <a:pt x="105" y="55"/>
                  <a:pt x="105" y="55"/>
                </a:cubicBezTo>
                <a:lnTo>
                  <a:pt x="135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1">
            <a:extLst>
              <a:ext uri="{FF2B5EF4-FFF2-40B4-BE49-F238E27FC236}">
                <a16:creationId xmlns:a16="http://schemas.microsoft.com/office/drawing/2014/main" id="{4A69595D-E209-4EC6-BBAE-C4323CC84CBF}"/>
              </a:ext>
            </a:extLst>
          </p:cNvPr>
          <p:cNvSpPr>
            <a:spLocks/>
          </p:cNvSpPr>
          <p:nvPr/>
        </p:nvSpPr>
        <p:spPr bwMode="auto">
          <a:xfrm>
            <a:off x="3024614" y="2754402"/>
            <a:ext cx="163682" cy="131440"/>
          </a:xfrm>
          <a:custGeom>
            <a:avLst/>
            <a:gdLst>
              <a:gd name="T0" fmla="*/ 203 w 203"/>
              <a:gd name="T1" fmla="*/ 19 h 162"/>
              <a:gd name="T2" fmla="*/ 179 w 203"/>
              <a:gd name="T3" fmla="*/ 26 h 162"/>
              <a:gd name="T4" fmla="*/ 197 w 203"/>
              <a:gd name="T5" fmla="*/ 3 h 162"/>
              <a:gd name="T6" fmla="*/ 171 w 203"/>
              <a:gd name="T7" fmla="*/ 13 h 162"/>
              <a:gd name="T8" fmla="*/ 140 w 203"/>
              <a:gd name="T9" fmla="*/ 0 h 162"/>
              <a:gd name="T10" fmla="*/ 99 w 203"/>
              <a:gd name="T11" fmla="*/ 41 h 162"/>
              <a:gd name="T12" fmla="*/ 100 w 203"/>
              <a:gd name="T13" fmla="*/ 50 h 162"/>
              <a:gd name="T14" fmla="*/ 14 w 203"/>
              <a:gd name="T15" fmla="*/ 7 h 162"/>
              <a:gd name="T16" fmla="*/ 9 w 203"/>
              <a:gd name="T17" fmla="*/ 28 h 162"/>
              <a:gd name="T18" fmla="*/ 27 w 203"/>
              <a:gd name="T19" fmla="*/ 62 h 162"/>
              <a:gd name="T20" fmla="*/ 8 w 203"/>
              <a:gd name="T21" fmla="*/ 57 h 162"/>
              <a:gd name="T22" fmla="*/ 8 w 203"/>
              <a:gd name="T23" fmla="*/ 57 h 162"/>
              <a:gd name="T24" fmla="*/ 11 w 203"/>
              <a:gd name="T25" fmla="*/ 72 h 162"/>
              <a:gd name="T26" fmla="*/ 42 w 203"/>
              <a:gd name="T27" fmla="*/ 97 h 162"/>
              <a:gd name="T28" fmla="*/ 31 w 203"/>
              <a:gd name="T29" fmla="*/ 99 h 162"/>
              <a:gd name="T30" fmla="*/ 23 w 203"/>
              <a:gd name="T31" fmla="*/ 98 h 162"/>
              <a:gd name="T32" fmla="*/ 62 w 203"/>
              <a:gd name="T33" fmla="*/ 126 h 162"/>
              <a:gd name="T34" fmla="*/ 10 w 203"/>
              <a:gd name="T35" fmla="*/ 144 h 162"/>
              <a:gd name="T36" fmla="*/ 0 w 203"/>
              <a:gd name="T37" fmla="*/ 143 h 162"/>
              <a:gd name="T38" fmla="*/ 64 w 203"/>
              <a:gd name="T39" fmla="*/ 162 h 162"/>
              <a:gd name="T40" fmla="*/ 179 w 203"/>
              <a:gd name="T41" fmla="*/ 70 h 162"/>
              <a:gd name="T42" fmla="*/ 182 w 203"/>
              <a:gd name="T43" fmla="*/ 46 h 162"/>
              <a:gd name="T44" fmla="*/ 182 w 203"/>
              <a:gd name="T45" fmla="*/ 40 h 162"/>
              <a:gd name="T46" fmla="*/ 203 w 203"/>
              <a:gd name="T47" fmla="*/ 1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3" h="162">
                <a:moveTo>
                  <a:pt x="203" y="19"/>
                </a:moveTo>
                <a:cubicBezTo>
                  <a:pt x="195" y="22"/>
                  <a:pt x="187" y="24"/>
                  <a:pt x="179" y="26"/>
                </a:cubicBezTo>
                <a:cubicBezTo>
                  <a:pt x="187" y="20"/>
                  <a:pt x="194" y="13"/>
                  <a:pt x="197" y="3"/>
                </a:cubicBezTo>
                <a:cubicBezTo>
                  <a:pt x="189" y="8"/>
                  <a:pt x="180" y="11"/>
                  <a:pt x="171" y="13"/>
                </a:cubicBezTo>
                <a:cubicBezTo>
                  <a:pt x="163" y="5"/>
                  <a:pt x="152" y="0"/>
                  <a:pt x="140" y="0"/>
                </a:cubicBezTo>
                <a:cubicBezTo>
                  <a:pt x="117" y="0"/>
                  <a:pt x="99" y="18"/>
                  <a:pt x="99" y="41"/>
                </a:cubicBezTo>
                <a:cubicBezTo>
                  <a:pt x="99" y="44"/>
                  <a:pt x="99" y="47"/>
                  <a:pt x="100" y="50"/>
                </a:cubicBezTo>
                <a:cubicBezTo>
                  <a:pt x="65" y="48"/>
                  <a:pt x="35" y="32"/>
                  <a:pt x="14" y="7"/>
                </a:cubicBezTo>
                <a:cubicBezTo>
                  <a:pt x="11" y="14"/>
                  <a:pt x="9" y="20"/>
                  <a:pt x="9" y="28"/>
                </a:cubicBezTo>
                <a:cubicBezTo>
                  <a:pt x="9" y="42"/>
                  <a:pt x="16" y="55"/>
                  <a:pt x="27" y="62"/>
                </a:cubicBezTo>
                <a:cubicBezTo>
                  <a:pt x="20" y="62"/>
                  <a:pt x="14" y="60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63"/>
                  <a:pt x="9" y="67"/>
                  <a:pt x="11" y="72"/>
                </a:cubicBezTo>
                <a:cubicBezTo>
                  <a:pt x="16" y="85"/>
                  <a:pt x="28" y="95"/>
                  <a:pt x="42" y="97"/>
                </a:cubicBezTo>
                <a:cubicBezTo>
                  <a:pt x="38" y="98"/>
                  <a:pt x="35" y="99"/>
                  <a:pt x="31" y="99"/>
                </a:cubicBezTo>
                <a:cubicBezTo>
                  <a:pt x="28" y="99"/>
                  <a:pt x="25" y="98"/>
                  <a:pt x="23" y="98"/>
                </a:cubicBezTo>
                <a:cubicBezTo>
                  <a:pt x="28" y="114"/>
                  <a:pt x="44" y="126"/>
                  <a:pt x="62" y="126"/>
                </a:cubicBezTo>
                <a:cubicBezTo>
                  <a:pt x="47" y="137"/>
                  <a:pt x="30" y="144"/>
                  <a:pt x="10" y="144"/>
                </a:cubicBezTo>
                <a:cubicBezTo>
                  <a:pt x="7" y="144"/>
                  <a:pt x="4" y="144"/>
                  <a:pt x="0" y="143"/>
                </a:cubicBezTo>
                <a:cubicBezTo>
                  <a:pt x="19" y="155"/>
                  <a:pt x="41" y="162"/>
                  <a:pt x="64" y="162"/>
                </a:cubicBezTo>
                <a:cubicBezTo>
                  <a:pt x="129" y="162"/>
                  <a:pt x="169" y="117"/>
                  <a:pt x="179" y="70"/>
                </a:cubicBezTo>
                <a:cubicBezTo>
                  <a:pt x="181" y="62"/>
                  <a:pt x="182" y="54"/>
                  <a:pt x="182" y="46"/>
                </a:cubicBezTo>
                <a:cubicBezTo>
                  <a:pt x="182" y="44"/>
                  <a:pt x="182" y="42"/>
                  <a:pt x="182" y="40"/>
                </a:cubicBezTo>
                <a:cubicBezTo>
                  <a:pt x="190" y="34"/>
                  <a:pt x="197" y="27"/>
                  <a:pt x="203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1">
            <a:extLst>
              <a:ext uri="{FF2B5EF4-FFF2-40B4-BE49-F238E27FC236}">
                <a16:creationId xmlns:a16="http://schemas.microsoft.com/office/drawing/2014/main" id="{E3A653A0-EE96-4F6C-B917-CF06483860F2}"/>
              </a:ext>
            </a:extLst>
          </p:cNvPr>
          <p:cNvSpPr>
            <a:spLocks/>
          </p:cNvSpPr>
          <p:nvPr/>
        </p:nvSpPr>
        <p:spPr bwMode="auto">
          <a:xfrm>
            <a:off x="7025702" y="4544577"/>
            <a:ext cx="76881" cy="163060"/>
          </a:xfrm>
          <a:custGeom>
            <a:avLst/>
            <a:gdLst>
              <a:gd name="T0" fmla="*/ 63 w 95"/>
              <a:gd name="T1" fmla="*/ 60 h 202"/>
              <a:gd name="T2" fmla="*/ 63 w 95"/>
              <a:gd name="T3" fmla="*/ 44 h 202"/>
              <a:gd name="T4" fmla="*/ 72 w 95"/>
              <a:gd name="T5" fmla="*/ 34 h 202"/>
              <a:gd name="T6" fmla="*/ 94 w 95"/>
              <a:gd name="T7" fmla="*/ 34 h 202"/>
              <a:gd name="T8" fmla="*/ 94 w 95"/>
              <a:gd name="T9" fmla="*/ 0 h 202"/>
              <a:gd name="T10" fmla="*/ 63 w 95"/>
              <a:gd name="T11" fmla="*/ 0 h 202"/>
              <a:gd name="T12" fmla="*/ 21 w 95"/>
              <a:gd name="T13" fmla="*/ 42 h 202"/>
              <a:gd name="T14" fmla="*/ 21 w 95"/>
              <a:gd name="T15" fmla="*/ 60 h 202"/>
              <a:gd name="T16" fmla="*/ 0 w 95"/>
              <a:gd name="T17" fmla="*/ 60 h 202"/>
              <a:gd name="T18" fmla="*/ 0 w 95"/>
              <a:gd name="T19" fmla="*/ 85 h 202"/>
              <a:gd name="T20" fmla="*/ 0 w 95"/>
              <a:gd name="T21" fmla="*/ 101 h 202"/>
              <a:gd name="T22" fmla="*/ 21 w 95"/>
              <a:gd name="T23" fmla="*/ 101 h 202"/>
              <a:gd name="T24" fmla="*/ 21 w 95"/>
              <a:gd name="T25" fmla="*/ 202 h 202"/>
              <a:gd name="T26" fmla="*/ 61 w 95"/>
              <a:gd name="T27" fmla="*/ 202 h 202"/>
              <a:gd name="T28" fmla="*/ 61 w 95"/>
              <a:gd name="T29" fmla="*/ 101 h 202"/>
              <a:gd name="T30" fmla="*/ 91 w 95"/>
              <a:gd name="T31" fmla="*/ 101 h 202"/>
              <a:gd name="T32" fmla="*/ 92 w 95"/>
              <a:gd name="T33" fmla="*/ 85 h 202"/>
              <a:gd name="T34" fmla="*/ 95 w 95"/>
              <a:gd name="T35" fmla="*/ 60 h 202"/>
              <a:gd name="T36" fmla="*/ 63 w 95"/>
              <a:gd name="T37" fmla="*/ 6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5" h="202">
                <a:moveTo>
                  <a:pt x="63" y="60"/>
                </a:moveTo>
                <a:cubicBezTo>
                  <a:pt x="63" y="44"/>
                  <a:pt x="63" y="44"/>
                  <a:pt x="63" y="44"/>
                </a:cubicBezTo>
                <a:cubicBezTo>
                  <a:pt x="63" y="36"/>
                  <a:pt x="68" y="34"/>
                  <a:pt x="72" y="34"/>
                </a:cubicBezTo>
                <a:cubicBezTo>
                  <a:pt x="75" y="34"/>
                  <a:pt x="94" y="34"/>
                  <a:pt x="94" y="34"/>
                </a:cubicBezTo>
                <a:cubicBezTo>
                  <a:pt x="94" y="0"/>
                  <a:pt x="94" y="0"/>
                  <a:pt x="94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21" y="25"/>
                  <a:pt x="21" y="42"/>
                </a:cubicBezTo>
                <a:cubicBezTo>
                  <a:pt x="21" y="60"/>
                  <a:pt x="21" y="60"/>
                  <a:pt x="21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01"/>
                  <a:pt x="0" y="101"/>
                  <a:pt x="0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21" y="147"/>
                  <a:pt x="21" y="202"/>
                  <a:pt x="21" y="20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61" y="202"/>
                  <a:pt x="61" y="146"/>
                  <a:pt x="6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85"/>
                  <a:pt x="92" y="85"/>
                  <a:pt x="92" y="85"/>
                </a:cubicBezTo>
                <a:cubicBezTo>
                  <a:pt x="95" y="60"/>
                  <a:pt x="95" y="60"/>
                  <a:pt x="95" y="60"/>
                </a:cubicBezTo>
                <a:lnTo>
                  <a:pt x="63" y="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3863215-A598-46F1-BF97-C398854B7D14}"/>
              </a:ext>
            </a:extLst>
          </p:cNvPr>
          <p:cNvSpPr>
            <a:spLocks noEditPoints="1"/>
          </p:cNvSpPr>
          <p:nvPr/>
        </p:nvSpPr>
        <p:spPr bwMode="auto">
          <a:xfrm>
            <a:off x="7185159" y="4566277"/>
            <a:ext cx="163682" cy="119660"/>
          </a:xfrm>
          <a:custGeom>
            <a:avLst/>
            <a:gdLst>
              <a:gd name="T0" fmla="*/ 201 w 203"/>
              <a:gd name="T1" fmla="*/ 32 h 148"/>
              <a:gd name="T2" fmla="*/ 193 w 203"/>
              <a:gd name="T3" fmla="*/ 11 h 148"/>
              <a:gd name="T4" fmla="*/ 173 w 203"/>
              <a:gd name="T5" fmla="*/ 2 h 148"/>
              <a:gd name="T6" fmla="*/ 102 w 203"/>
              <a:gd name="T7" fmla="*/ 0 h 148"/>
              <a:gd name="T8" fmla="*/ 102 w 203"/>
              <a:gd name="T9" fmla="*/ 0 h 148"/>
              <a:gd name="T10" fmla="*/ 31 w 203"/>
              <a:gd name="T11" fmla="*/ 2 h 148"/>
              <a:gd name="T12" fmla="*/ 11 w 203"/>
              <a:gd name="T13" fmla="*/ 11 h 148"/>
              <a:gd name="T14" fmla="*/ 3 w 203"/>
              <a:gd name="T15" fmla="*/ 32 h 148"/>
              <a:gd name="T16" fmla="*/ 0 w 203"/>
              <a:gd name="T17" fmla="*/ 66 h 148"/>
              <a:gd name="T18" fmla="*/ 0 w 203"/>
              <a:gd name="T19" fmla="*/ 68 h 148"/>
              <a:gd name="T20" fmla="*/ 0 w 203"/>
              <a:gd name="T21" fmla="*/ 82 h 148"/>
              <a:gd name="T22" fmla="*/ 3 w 203"/>
              <a:gd name="T23" fmla="*/ 116 h 148"/>
              <a:gd name="T24" fmla="*/ 11 w 203"/>
              <a:gd name="T25" fmla="*/ 137 h 148"/>
              <a:gd name="T26" fmla="*/ 33 w 203"/>
              <a:gd name="T27" fmla="*/ 146 h 148"/>
              <a:gd name="T28" fmla="*/ 102 w 203"/>
              <a:gd name="T29" fmla="*/ 148 h 148"/>
              <a:gd name="T30" fmla="*/ 173 w 203"/>
              <a:gd name="T31" fmla="*/ 146 h 148"/>
              <a:gd name="T32" fmla="*/ 193 w 203"/>
              <a:gd name="T33" fmla="*/ 137 h 148"/>
              <a:gd name="T34" fmla="*/ 201 w 203"/>
              <a:gd name="T35" fmla="*/ 116 h 148"/>
              <a:gd name="T36" fmla="*/ 203 w 203"/>
              <a:gd name="T37" fmla="*/ 82 h 148"/>
              <a:gd name="T38" fmla="*/ 203 w 203"/>
              <a:gd name="T39" fmla="*/ 69 h 148"/>
              <a:gd name="T40" fmla="*/ 203 w 203"/>
              <a:gd name="T41" fmla="*/ 66 h 148"/>
              <a:gd name="T42" fmla="*/ 201 w 203"/>
              <a:gd name="T43" fmla="*/ 32 h 148"/>
              <a:gd name="T44" fmla="*/ 135 w 203"/>
              <a:gd name="T45" fmla="*/ 72 h 148"/>
              <a:gd name="T46" fmla="*/ 81 w 203"/>
              <a:gd name="T47" fmla="*/ 101 h 148"/>
              <a:gd name="T48" fmla="*/ 81 w 203"/>
              <a:gd name="T49" fmla="*/ 56 h 148"/>
              <a:gd name="T50" fmla="*/ 81 w 203"/>
              <a:gd name="T51" fmla="*/ 42 h 148"/>
              <a:gd name="T52" fmla="*/ 105 w 203"/>
              <a:gd name="T53" fmla="*/ 55 h 148"/>
              <a:gd name="T54" fmla="*/ 135 w 203"/>
              <a:gd name="T55" fmla="*/ 7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48">
                <a:moveTo>
                  <a:pt x="201" y="32"/>
                </a:moveTo>
                <a:cubicBezTo>
                  <a:pt x="201" y="32"/>
                  <a:pt x="199" y="17"/>
                  <a:pt x="193" y="11"/>
                </a:cubicBezTo>
                <a:cubicBezTo>
                  <a:pt x="185" y="2"/>
                  <a:pt x="176" y="2"/>
                  <a:pt x="173" y="2"/>
                </a:cubicBezTo>
                <a:cubicBezTo>
                  <a:pt x="144" y="0"/>
                  <a:pt x="102" y="0"/>
                  <a:pt x="10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02" y="0"/>
                  <a:pt x="59" y="0"/>
                  <a:pt x="31" y="2"/>
                </a:cubicBezTo>
                <a:cubicBezTo>
                  <a:pt x="27" y="2"/>
                  <a:pt x="18" y="2"/>
                  <a:pt x="11" y="11"/>
                </a:cubicBezTo>
                <a:cubicBezTo>
                  <a:pt x="5" y="17"/>
                  <a:pt x="3" y="32"/>
                  <a:pt x="3" y="32"/>
                </a:cubicBezTo>
                <a:cubicBezTo>
                  <a:pt x="3" y="32"/>
                  <a:pt x="0" y="49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99"/>
                  <a:pt x="3" y="116"/>
                  <a:pt x="3" y="116"/>
                </a:cubicBezTo>
                <a:cubicBezTo>
                  <a:pt x="3" y="116"/>
                  <a:pt x="5" y="130"/>
                  <a:pt x="11" y="137"/>
                </a:cubicBezTo>
                <a:cubicBezTo>
                  <a:pt x="18" y="145"/>
                  <a:pt x="28" y="145"/>
                  <a:pt x="33" y="146"/>
                </a:cubicBezTo>
                <a:cubicBezTo>
                  <a:pt x="49" y="147"/>
                  <a:pt x="102" y="148"/>
                  <a:pt x="102" y="148"/>
                </a:cubicBezTo>
                <a:cubicBezTo>
                  <a:pt x="102" y="148"/>
                  <a:pt x="144" y="148"/>
                  <a:pt x="173" y="146"/>
                </a:cubicBezTo>
                <a:cubicBezTo>
                  <a:pt x="176" y="145"/>
                  <a:pt x="185" y="145"/>
                  <a:pt x="193" y="137"/>
                </a:cubicBezTo>
                <a:cubicBezTo>
                  <a:pt x="199" y="130"/>
                  <a:pt x="201" y="116"/>
                  <a:pt x="201" y="116"/>
                </a:cubicBezTo>
                <a:cubicBezTo>
                  <a:pt x="201" y="116"/>
                  <a:pt x="203" y="99"/>
                  <a:pt x="203" y="82"/>
                </a:cubicBezTo>
                <a:cubicBezTo>
                  <a:pt x="203" y="69"/>
                  <a:pt x="203" y="69"/>
                  <a:pt x="203" y="69"/>
                </a:cubicBezTo>
                <a:cubicBezTo>
                  <a:pt x="203" y="66"/>
                  <a:pt x="203" y="66"/>
                  <a:pt x="203" y="66"/>
                </a:cubicBezTo>
                <a:cubicBezTo>
                  <a:pt x="203" y="49"/>
                  <a:pt x="201" y="32"/>
                  <a:pt x="201" y="32"/>
                </a:cubicBezTo>
                <a:close/>
                <a:moveTo>
                  <a:pt x="135" y="72"/>
                </a:moveTo>
                <a:cubicBezTo>
                  <a:pt x="81" y="101"/>
                  <a:pt x="81" y="101"/>
                  <a:pt x="81" y="101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42"/>
                  <a:pt x="81" y="42"/>
                  <a:pt x="81" y="42"/>
                </a:cubicBezTo>
                <a:cubicBezTo>
                  <a:pt x="105" y="55"/>
                  <a:pt x="105" y="55"/>
                  <a:pt x="105" y="55"/>
                </a:cubicBezTo>
                <a:lnTo>
                  <a:pt x="135" y="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1">
            <a:extLst>
              <a:ext uri="{FF2B5EF4-FFF2-40B4-BE49-F238E27FC236}">
                <a16:creationId xmlns:a16="http://schemas.microsoft.com/office/drawing/2014/main" id="{AF466B9A-5165-4677-9105-176E5303FA94}"/>
              </a:ext>
            </a:extLst>
          </p:cNvPr>
          <p:cNvSpPr>
            <a:spLocks/>
          </p:cNvSpPr>
          <p:nvPr/>
        </p:nvSpPr>
        <p:spPr bwMode="auto">
          <a:xfrm>
            <a:off x="6801139" y="4560387"/>
            <a:ext cx="163682" cy="131440"/>
          </a:xfrm>
          <a:custGeom>
            <a:avLst/>
            <a:gdLst>
              <a:gd name="T0" fmla="*/ 203 w 203"/>
              <a:gd name="T1" fmla="*/ 19 h 162"/>
              <a:gd name="T2" fmla="*/ 179 w 203"/>
              <a:gd name="T3" fmla="*/ 26 h 162"/>
              <a:gd name="T4" fmla="*/ 197 w 203"/>
              <a:gd name="T5" fmla="*/ 3 h 162"/>
              <a:gd name="T6" fmla="*/ 171 w 203"/>
              <a:gd name="T7" fmla="*/ 13 h 162"/>
              <a:gd name="T8" fmla="*/ 140 w 203"/>
              <a:gd name="T9" fmla="*/ 0 h 162"/>
              <a:gd name="T10" fmla="*/ 99 w 203"/>
              <a:gd name="T11" fmla="*/ 41 h 162"/>
              <a:gd name="T12" fmla="*/ 100 w 203"/>
              <a:gd name="T13" fmla="*/ 50 h 162"/>
              <a:gd name="T14" fmla="*/ 14 w 203"/>
              <a:gd name="T15" fmla="*/ 7 h 162"/>
              <a:gd name="T16" fmla="*/ 9 w 203"/>
              <a:gd name="T17" fmla="*/ 28 h 162"/>
              <a:gd name="T18" fmla="*/ 27 w 203"/>
              <a:gd name="T19" fmla="*/ 62 h 162"/>
              <a:gd name="T20" fmla="*/ 8 w 203"/>
              <a:gd name="T21" fmla="*/ 57 h 162"/>
              <a:gd name="T22" fmla="*/ 8 w 203"/>
              <a:gd name="T23" fmla="*/ 57 h 162"/>
              <a:gd name="T24" fmla="*/ 11 w 203"/>
              <a:gd name="T25" fmla="*/ 72 h 162"/>
              <a:gd name="T26" fmla="*/ 42 w 203"/>
              <a:gd name="T27" fmla="*/ 97 h 162"/>
              <a:gd name="T28" fmla="*/ 31 w 203"/>
              <a:gd name="T29" fmla="*/ 99 h 162"/>
              <a:gd name="T30" fmla="*/ 23 w 203"/>
              <a:gd name="T31" fmla="*/ 98 h 162"/>
              <a:gd name="T32" fmla="*/ 62 w 203"/>
              <a:gd name="T33" fmla="*/ 126 h 162"/>
              <a:gd name="T34" fmla="*/ 10 w 203"/>
              <a:gd name="T35" fmla="*/ 144 h 162"/>
              <a:gd name="T36" fmla="*/ 0 w 203"/>
              <a:gd name="T37" fmla="*/ 143 h 162"/>
              <a:gd name="T38" fmla="*/ 64 w 203"/>
              <a:gd name="T39" fmla="*/ 162 h 162"/>
              <a:gd name="T40" fmla="*/ 179 w 203"/>
              <a:gd name="T41" fmla="*/ 70 h 162"/>
              <a:gd name="T42" fmla="*/ 182 w 203"/>
              <a:gd name="T43" fmla="*/ 46 h 162"/>
              <a:gd name="T44" fmla="*/ 182 w 203"/>
              <a:gd name="T45" fmla="*/ 40 h 162"/>
              <a:gd name="T46" fmla="*/ 203 w 203"/>
              <a:gd name="T47" fmla="*/ 19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03" h="162">
                <a:moveTo>
                  <a:pt x="203" y="19"/>
                </a:moveTo>
                <a:cubicBezTo>
                  <a:pt x="195" y="22"/>
                  <a:pt x="187" y="24"/>
                  <a:pt x="179" y="26"/>
                </a:cubicBezTo>
                <a:cubicBezTo>
                  <a:pt x="187" y="20"/>
                  <a:pt x="194" y="13"/>
                  <a:pt x="197" y="3"/>
                </a:cubicBezTo>
                <a:cubicBezTo>
                  <a:pt x="189" y="8"/>
                  <a:pt x="180" y="11"/>
                  <a:pt x="171" y="13"/>
                </a:cubicBezTo>
                <a:cubicBezTo>
                  <a:pt x="163" y="5"/>
                  <a:pt x="152" y="0"/>
                  <a:pt x="140" y="0"/>
                </a:cubicBezTo>
                <a:cubicBezTo>
                  <a:pt x="117" y="0"/>
                  <a:pt x="99" y="18"/>
                  <a:pt x="99" y="41"/>
                </a:cubicBezTo>
                <a:cubicBezTo>
                  <a:pt x="99" y="44"/>
                  <a:pt x="99" y="47"/>
                  <a:pt x="100" y="50"/>
                </a:cubicBezTo>
                <a:cubicBezTo>
                  <a:pt x="65" y="48"/>
                  <a:pt x="35" y="32"/>
                  <a:pt x="14" y="7"/>
                </a:cubicBezTo>
                <a:cubicBezTo>
                  <a:pt x="11" y="14"/>
                  <a:pt x="9" y="20"/>
                  <a:pt x="9" y="28"/>
                </a:cubicBezTo>
                <a:cubicBezTo>
                  <a:pt x="9" y="42"/>
                  <a:pt x="16" y="55"/>
                  <a:pt x="27" y="62"/>
                </a:cubicBezTo>
                <a:cubicBezTo>
                  <a:pt x="20" y="62"/>
                  <a:pt x="14" y="60"/>
                  <a:pt x="8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63"/>
                  <a:pt x="9" y="67"/>
                  <a:pt x="11" y="72"/>
                </a:cubicBezTo>
                <a:cubicBezTo>
                  <a:pt x="16" y="85"/>
                  <a:pt x="28" y="95"/>
                  <a:pt x="42" y="97"/>
                </a:cubicBezTo>
                <a:cubicBezTo>
                  <a:pt x="38" y="98"/>
                  <a:pt x="35" y="99"/>
                  <a:pt x="31" y="99"/>
                </a:cubicBezTo>
                <a:cubicBezTo>
                  <a:pt x="28" y="99"/>
                  <a:pt x="25" y="98"/>
                  <a:pt x="23" y="98"/>
                </a:cubicBezTo>
                <a:cubicBezTo>
                  <a:pt x="28" y="114"/>
                  <a:pt x="44" y="126"/>
                  <a:pt x="62" y="126"/>
                </a:cubicBezTo>
                <a:cubicBezTo>
                  <a:pt x="47" y="137"/>
                  <a:pt x="30" y="144"/>
                  <a:pt x="10" y="144"/>
                </a:cubicBezTo>
                <a:cubicBezTo>
                  <a:pt x="7" y="144"/>
                  <a:pt x="4" y="144"/>
                  <a:pt x="0" y="143"/>
                </a:cubicBezTo>
                <a:cubicBezTo>
                  <a:pt x="19" y="155"/>
                  <a:pt x="41" y="162"/>
                  <a:pt x="64" y="162"/>
                </a:cubicBezTo>
                <a:cubicBezTo>
                  <a:pt x="129" y="162"/>
                  <a:pt x="169" y="117"/>
                  <a:pt x="179" y="70"/>
                </a:cubicBezTo>
                <a:cubicBezTo>
                  <a:pt x="181" y="62"/>
                  <a:pt x="182" y="54"/>
                  <a:pt x="182" y="46"/>
                </a:cubicBezTo>
                <a:cubicBezTo>
                  <a:pt x="182" y="44"/>
                  <a:pt x="182" y="42"/>
                  <a:pt x="182" y="40"/>
                </a:cubicBezTo>
                <a:cubicBezTo>
                  <a:pt x="190" y="34"/>
                  <a:pt x="197" y="27"/>
                  <a:pt x="203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70306" y="0"/>
            <a:ext cx="307777" cy="2079161"/>
            <a:chOff x="170306" y="0"/>
            <a:chExt cx="307777" cy="207916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3434" y="1604511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D" sz="1400" spc="600" dirty="0">
                  <a:solidFill>
                    <a:schemeClr val="bg2">
                      <a:lumMod val="50000"/>
                    </a:schemeClr>
                  </a:solidFill>
                </a:rPr>
                <a:t>TIP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" y="5470947"/>
            <a:ext cx="648393" cy="1387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5A4DD0-8D4F-45DD-BD8D-B4CF147E5E2C}"/>
              </a:ext>
            </a:extLst>
          </p:cNvPr>
          <p:cNvSpPr/>
          <p:nvPr/>
        </p:nvSpPr>
        <p:spPr>
          <a:xfrm>
            <a:off x="3561945" y="4910640"/>
            <a:ext cx="2525050" cy="421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‘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한국어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(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으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)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로 번역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(T)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클릭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Poppins Medium" panose="00000600000000000000" pitchFamily="50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9924F1-39B7-4D82-9D92-31FDE49E6FA5}"/>
              </a:ext>
            </a:extLst>
          </p:cNvPr>
          <p:cNvSpPr/>
          <p:nvPr/>
        </p:nvSpPr>
        <p:spPr>
          <a:xfrm>
            <a:off x="1182116" y="3067803"/>
            <a:ext cx="2427268" cy="1631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인터넷 브라우저를 열고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마우스로 오른쪽 클릭</a:t>
            </a:r>
            <a:b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</a:b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(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구글 크롬         또는</a:t>
            </a:r>
            <a:b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</a:b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마이크로소프트 </a:t>
            </a:r>
            <a:r>
              <a:rPr lang="ko-KR" alt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엣지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           만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Poppins Medium" panose="00000600000000000000" pitchFamily="50" charset="0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가능합니다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Poppins Medium" panose="00000600000000000000" pitchFamily="50" charset="0"/>
              </a:rPr>
              <a:t>.)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Lato" panose="020F0502020204030203" pitchFamily="34" charset="0"/>
              <a:cs typeface="Poppins Medium" panose="00000600000000000000" pitchFamily="5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A8F31A-C9B9-49CC-A747-1008BAA0610C}"/>
              </a:ext>
            </a:extLst>
          </p:cNvPr>
          <p:cNvSpPr/>
          <p:nvPr/>
        </p:nvSpPr>
        <p:spPr>
          <a:xfrm>
            <a:off x="8950046" y="4626107"/>
            <a:ext cx="3323346" cy="13498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※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한국어가 아닌 다른 언어로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    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페이지 전체를 번역하고 싶은 경우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, </a:t>
            </a:r>
            <a:b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</a:b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     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페이지 상단에 보이는 동그라미 클릭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,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Lato" panose="020F0502020204030203" pitchFamily="34" charset="0"/>
              <a:cs typeface="Poppins Medium" panose="00000600000000000000" pitchFamily="50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     ‘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다른 언어 선택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‘</a:t>
            </a:r>
            <a:r>
              <a: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에서 언어 선택</a:t>
            </a:r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Lato" panose="020F0502020204030203" pitchFamily="34" charset="0"/>
                <a:cs typeface="Poppins Medium" panose="00000600000000000000" pitchFamily="50" charset="0"/>
              </a:rPr>
              <a:t>!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Lato" panose="020F0502020204030203" pitchFamily="34" charset="0"/>
              <a:cs typeface="Poppins Medium" panose="00000600000000000000" pitchFamily="50" charset="0"/>
            </a:endParaRPr>
          </a:p>
        </p:txBody>
      </p:sp>
      <p:pic>
        <p:nvPicPr>
          <p:cNvPr id="44" name="그림 개체 틀 43" descr="텍스트이(가) 표시된 사진&#10;&#10;자동 생성된 설명">
            <a:extLst>
              <a:ext uri="{FF2B5EF4-FFF2-40B4-BE49-F238E27FC236}">
                <a16:creationId xmlns:a16="http://schemas.microsoft.com/office/drawing/2014/main" id="{C02A4979-42BF-48EB-9527-DCE686FB37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6" r="11916"/>
          <a:stretch>
            <a:fillRect/>
          </a:stretch>
        </p:blipFill>
        <p:spPr>
          <a:xfrm>
            <a:off x="6278563" y="4046538"/>
            <a:ext cx="2384425" cy="2384425"/>
          </a:xfrm>
        </p:spPr>
      </p:pic>
      <p:pic>
        <p:nvPicPr>
          <p:cNvPr id="49" name="그림 개체 틀 48" descr="텍스트이(가) 표시된 사진&#10;&#10;자동 생성된 설명">
            <a:extLst>
              <a:ext uri="{FF2B5EF4-FFF2-40B4-BE49-F238E27FC236}">
                <a16:creationId xmlns:a16="http://schemas.microsoft.com/office/drawing/2014/main" id="{77DA1EF6-1037-45FF-ADEE-2C135A0BBA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3061"/>
          <a:stretch>
            <a:fillRect/>
          </a:stretch>
        </p:blipFill>
        <p:spPr>
          <a:xfrm>
            <a:off x="3770313" y="2379663"/>
            <a:ext cx="2384425" cy="2384425"/>
          </a:xfrm>
        </p:spPr>
      </p:pic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BF29B09D-2E7F-4017-963A-558FD0C40A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" b="973"/>
          <a:stretch>
            <a:fillRect/>
          </a:stretch>
        </p:blipFill>
        <p:spPr>
          <a:xfrm>
            <a:off x="1239838" y="528638"/>
            <a:ext cx="2384425" cy="2384425"/>
          </a:xfrm>
        </p:spPr>
      </p:pic>
      <p:pic>
        <p:nvPicPr>
          <p:cNvPr id="51" name="그림 50" descr="클립아트이(가) 표시된 사진&#10;&#10;자동 생성된 설명">
            <a:extLst>
              <a:ext uri="{FF2B5EF4-FFF2-40B4-BE49-F238E27FC236}">
                <a16:creationId xmlns:a16="http://schemas.microsoft.com/office/drawing/2014/main" id="{3629C2CF-FE4A-48FF-88CD-1EE1F8EC9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469" y="2027929"/>
            <a:ext cx="989573" cy="653971"/>
          </a:xfrm>
          <a:prstGeom prst="rect">
            <a:avLst/>
          </a:prstGeom>
        </p:spPr>
      </p:pic>
      <p:cxnSp>
        <p:nvCxnSpPr>
          <p:cNvPr id="52" name="직선 화살표 연결선 51">
            <a:extLst>
              <a:ext uri="{FF2B5EF4-FFF2-40B4-BE49-F238E27FC236}">
                <a16:creationId xmlns:a16="http://schemas.microsoft.com/office/drawing/2014/main" id="{D784C9C2-8C10-4AC7-9B7E-773CD1020CAA}"/>
              </a:ext>
            </a:extLst>
          </p:cNvPr>
          <p:cNvCxnSpPr>
            <a:cxnSpLocks/>
          </p:cNvCxnSpPr>
          <p:nvPr/>
        </p:nvCxnSpPr>
        <p:spPr>
          <a:xfrm flipH="1" flipV="1">
            <a:off x="4731974" y="4311269"/>
            <a:ext cx="230551" cy="6739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69B8810E-BCFD-4FA1-8D9D-18C4B83CB97D}"/>
              </a:ext>
            </a:extLst>
          </p:cNvPr>
          <p:cNvCxnSpPr>
            <a:cxnSpLocks/>
          </p:cNvCxnSpPr>
          <p:nvPr/>
        </p:nvCxnSpPr>
        <p:spPr>
          <a:xfrm flipH="1" flipV="1">
            <a:off x="8229601" y="4648260"/>
            <a:ext cx="736490" cy="2623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그림 57" descr="클립아트이(가) 표시된 사진&#10;&#10;자동 생성된 설명">
            <a:extLst>
              <a:ext uri="{FF2B5EF4-FFF2-40B4-BE49-F238E27FC236}">
                <a16:creationId xmlns:a16="http://schemas.microsoft.com/office/drawing/2014/main" id="{1F2EE587-18DD-40A6-8178-FB2249054D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8198" r="47237" b="15087"/>
          <a:stretch/>
        </p:blipFill>
        <p:spPr>
          <a:xfrm>
            <a:off x="1952923" y="3812579"/>
            <a:ext cx="305793" cy="285904"/>
          </a:xfrm>
          <a:prstGeom prst="rect">
            <a:avLst/>
          </a:prstGeom>
        </p:spPr>
      </p:pic>
      <p:pic>
        <p:nvPicPr>
          <p:cNvPr id="59" name="그림 58" descr="클립아트이(가) 표시된 사진&#10;&#10;자동 생성된 설명">
            <a:extLst>
              <a:ext uri="{FF2B5EF4-FFF2-40B4-BE49-F238E27FC236}">
                <a16:creationId xmlns:a16="http://schemas.microsoft.com/office/drawing/2014/main" id="{26AC2D57-9788-4746-80E5-0AEDE858F0F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66" t="9079"/>
          <a:stretch/>
        </p:blipFill>
        <p:spPr>
          <a:xfrm>
            <a:off x="2680837" y="4124277"/>
            <a:ext cx="367238" cy="28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0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1: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NGO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병행 포럼 사이트 접수용 </a:t>
            </a:r>
            <a:r>
              <a:rPr lang="ko-KR" altLang="en-US" sz="3200" b="1" i="0" u="none" strike="noStrike" baseline="0" dirty="0">
                <a:solidFill>
                  <a:srgbClr val="FF0000"/>
                </a:solidFill>
                <a:latin typeface="맑은"/>
              </a:rPr>
              <a:t>티켓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신청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(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  <a:hlinkClick r:id="rId3"/>
              </a:rPr>
              <a:t>Eventbrite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)</a:t>
            </a:r>
            <a:endParaRPr lang="en-ID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7CA58EDE-D54B-4849-B2A9-EC12C446B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45" y="1539840"/>
            <a:ext cx="9978592" cy="5026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EF82C029-5769-4D19-8163-1DA507886616}"/>
              </a:ext>
            </a:extLst>
          </p:cNvPr>
          <p:cNvSpPr/>
          <p:nvPr/>
        </p:nvSpPr>
        <p:spPr>
          <a:xfrm>
            <a:off x="7810500" y="4406900"/>
            <a:ext cx="2057400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 flipH="1">
            <a:off x="9398000" y="3745977"/>
            <a:ext cx="915555" cy="591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0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1: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NGO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병행 포럼 사이트 접수용 </a:t>
            </a:r>
            <a:r>
              <a:rPr lang="ko-KR" altLang="en-US" sz="3200" b="1" i="0" u="none" strike="noStrike" baseline="0" dirty="0">
                <a:solidFill>
                  <a:srgbClr val="FF0000"/>
                </a:solidFill>
                <a:latin typeface="맑은"/>
              </a:rPr>
              <a:t>티켓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신청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(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  <a:hlinkClick r:id="rId3"/>
              </a:rPr>
              <a:t>Eventbrite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FF391B36-7174-4EAC-A6BA-FBF2D8CC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10053" r="15442" b="3188"/>
          <a:stretch/>
        </p:blipFill>
        <p:spPr>
          <a:xfrm>
            <a:off x="2311786" y="1651216"/>
            <a:ext cx="7966541" cy="4748066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:a16="http://schemas.microsoft.com/office/drawing/2014/main" id="{EF82C029-5769-4D19-8163-1DA507886616}"/>
              </a:ext>
            </a:extLst>
          </p:cNvPr>
          <p:cNvSpPr/>
          <p:nvPr/>
        </p:nvSpPr>
        <p:spPr>
          <a:xfrm>
            <a:off x="6096000" y="2598068"/>
            <a:ext cx="1219200" cy="4824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 flipH="1">
            <a:off x="7413309" y="5260944"/>
            <a:ext cx="915555" cy="591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6295057" y="5610717"/>
            <a:ext cx="1219200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E33EB-2E14-4D4C-91B1-7D32C70289CC}"/>
              </a:ext>
            </a:extLst>
          </p:cNvPr>
          <p:cNvSpPr txBox="1"/>
          <p:nvPr/>
        </p:nvSpPr>
        <p:spPr>
          <a:xfrm>
            <a:off x="5118100" y="2598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접수 인원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323543-B1CE-4F81-9072-A8D4DCA94AE4}"/>
              </a:ext>
            </a:extLst>
          </p:cNvPr>
          <p:cNvSpPr txBox="1"/>
          <p:nvPr/>
        </p:nvSpPr>
        <p:spPr>
          <a:xfrm>
            <a:off x="4724400" y="33205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기부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4C11A3-4843-4623-AD1E-06A51FC1635C}"/>
              </a:ext>
            </a:extLst>
          </p:cNvPr>
          <p:cNvSpPr/>
          <p:nvPr/>
        </p:nvSpPr>
        <p:spPr>
          <a:xfrm>
            <a:off x="1104714" y="1539840"/>
            <a:ext cx="523222" cy="588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E4807-96CF-4D2D-9894-E3EF65FE4E94}"/>
              </a:ext>
            </a:extLst>
          </p:cNvPr>
          <p:cNvSpPr txBox="1"/>
          <p:nvPr/>
        </p:nvSpPr>
        <p:spPr>
          <a:xfrm>
            <a:off x="998545" y="458718"/>
            <a:ext cx="1085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▶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Step 1: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NGO 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병행 포럼 사이트 접수용 </a:t>
            </a:r>
            <a:r>
              <a:rPr lang="ko-KR" altLang="en-US" sz="3200" b="1" i="0" u="none" strike="noStrike" baseline="0" dirty="0">
                <a:solidFill>
                  <a:srgbClr val="FF0000"/>
                </a:solidFill>
                <a:latin typeface="맑은"/>
              </a:rPr>
              <a:t>티켓</a:t>
            </a:r>
            <a:r>
              <a:rPr lang="ko-KR" altLang="en-US" sz="2800" b="1" i="0" u="none" strike="noStrike" baseline="0" dirty="0">
                <a:solidFill>
                  <a:srgbClr val="000000"/>
                </a:solidFill>
                <a:latin typeface="맑은"/>
              </a:rPr>
              <a:t> 신청 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(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  <a:hlinkClick r:id="rId3"/>
              </a:rPr>
              <a:t>Eventbrite</a:t>
            </a:r>
            <a:r>
              <a:rPr lang="en-US" altLang="ko-KR" sz="2800" b="1" i="0" u="none" strike="noStrike" baseline="0" dirty="0">
                <a:solidFill>
                  <a:srgbClr val="000000"/>
                </a:solidFill>
                <a:latin typeface="맑은"/>
              </a:rPr>
              <a:t>)</a:t>
            </a:r>
            <a:endParaRPr lang="en-ID" altLang="ko-KR" sz="5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073" y="0"/>
            <a:ext cx="307777" cy="6858000"/>
            <a:chOff x="181073" y="0"/>
            <a:chExt cx="307777" cy="68580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FAC2D5-F071-4D4E-A370-30F50C1E2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4963" y="0"/>
              <a:ext cx="0" cy="12729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152378-54DA-4286-A3E2-DB6ED76CA246}"/>
                </a:ext>
              </a:extLst>
            </p:cNvPr>
            <p:cNvSpPr txBox="1"/>
            <p:nvPr/>
          </p:nvSpPr>
          <p:spPr>
            <a:xfrm rot="5400000">
              <a:off x="-2436150" y="3933000"/>
              <a:ext cx="5542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CSW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NGO</a:t>
              </a:r>
              <a:r>
                <a:rPr lang="ko-KR" altLang="en-US" sz="1400" spc="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altLang="ko-KR" sz="1400" spc="600" dirty="0">
                  <a:solidFill>
                    <a:schemeClr val="bg2">
                      <a:lumMod val="50000"/>
                    </a:schemeClr>
                  </a:solidFill>
                </a:rPr>
                <a:t>Parallel Event Registration</a:t>
              </a:r>
              <a:endParaRPr lang="en-ID" sz="1400" spc="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타원 15">
            <a:extLst>
              <a:ext uri="{FF2B5EF4-FFF2-40B4-BE49-F238E27FC236}">
                <a16:creationId xmlns:a16="http://schemas.microsoft.com/office/drawing/2014/main" id="{EF82C029-5769-4D19-8163-1DA507886616}"/>
              </a:ext>
            </a:extLst>
          </p:cNvPr>
          <p:cNvSpPr/>
          <p:nvPr/>
        </p:nvSpPr>
        <p:spPr>
          <a:xfrm>
            <a:off x="6197600" y="2852068"/>
            <a:ext cx="1219200" cy="4824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텍스트, 스크린샷, 모니터이(가) 표시된 사진&#10;&#10;자동 생성된 설명">
            <a:extLst>
              <a:ext uri="{FF2B5EF4-FFF2-40B4-BE49-F238E27FC236}">
                <a16:creationId xmlns:a16="http://schemas.microsoft.com/office/drawing/2014/main" id="{246AFBDD-DB0C-444C-AB38-80196E74D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15409" r="13125"/>
          <a:stretch/>
        </p:blipFill>
        <p:spPr>
          <a:xfrm>
            <a:off x="2443007" y="1315777"/>
            <a:ext cx="7103752" cy="31882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AD9B7DF-1F3E-445B-8555-C8F000F21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54006" r="13125"/>
          <a:stretch/>
        </p:blipFill>
        <p:spPr>
          <a:xfrm>
            <a:off x="2443007" y="4503982"/>
            <a:ext cx="7103752" cy="2187271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F8C7145-2728-4302-BA51-489A8225FD15}"/>
              </a:ext>
            </a:extLst>
          </p:cNvPr>
          <p:cNvCxnSpPr>
            <a:cxnSpLocks/>
          </p:cNvCxnSpPr>
          <p:nvPr/>
        </p:nvCxnSpPr>
        <p:spPr>
          <a:xfrm flipH="1">
            <a:off x="6807200" y="5542223"/>
            <a:ext cx="915555" cy="591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BA91E07-A087-428F-A07F-470AFF8E43EA}"/>
              </a:ext>
            </a:extLst>
          </p:cNvPr>
          <p:cNvSpPr/>
          <p:nvPr/>
        </p:nvSpPr>
        <p:spPr>
          <a:xfrm>
            <a:off x="5588000" y="5891996"/>
            <a:ext cx="1219200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7A70AA-0CD9-4852-B1FC-C90FDB4FC537}"/>
              </a:ext>
            </a:extLst>
          </p:cNvPr>
          <p:cNvSpPr txBox="1"/>
          <p:nvPr/>
        </p:nvSpPr>
        <p:spPr>
          <a:xfrm>
            <a:off x="4851400" y="198263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연락처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1BF5E9-3195-40E4-B8FB-240527A88920}"/>
              </a:ext>
            </a:extLst>
          </p:cNvPr>
          <p:cNvSpPr txBox="1"/>
          <p:nvPr/>
        </p:nvSpPr>
        <p:spPr>
          <a:xfrm>
            <a:off x="4067641" y="2482736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42CA1E-0A4C-434C-B26A-657CCF0997C4}"/>
              </a:ext>
            </a:extLst>
          </p:cNvPr>
          <p:cNvSpPr txBox="1"/>
          <p:nvPr/>
        </p:nvSpPr>
        <p:spPr>
          <a:xfrm>
            <a:off x="5543112" y="2482736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성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66746-E953-48A4-B4CC-C33BB7BA0A88}"/>
              </a:ext>
            </a:extLst>
          </p:cNvPr>
          <p:cNvSpPr txBox="1"/>
          <p:nvPr/>
        </p:nvSpPr>
        <p:spPr>
          <a:xfrm>
            <a:off x="4646627" y="2852068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0D8F24-285C-4999-8FE5-8C09D1BD847C}"/>
              </a:ext>
            </a:extLst>
          </p:cNvPr>
          <p:cNvSpPr txBox="1"/>
          <p:nvPr/>
        </p:nvSpPr>
        <p:spPr>
          <a:xfrm>
            <a:off x="5667841" y="31942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티켓 접수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F27748-DB4F-47F5-BC5D-303EDCD9E0B2}"/>
              </a:ext>
            </a:extLst>
          </p:cNvPr>
          <p:cNvSpPr txBox="1"/>
          <p:nvPr/>
        </p:nvSpPr>
        <p:spPr>
          <a:xfrm>
            <a:off x="4067641" y="3449885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03B76-6C72-40D2-9492-E2C56193F6D8}"/>
              </a:ext>
            </a:extLst>
          </p:cNvPr>
          <p:cNvSpPr txBox="1"/>
          <p:nvPr/>
        </p:nvSpPr>
        <p:spPr>
          <a:xfrm>
            <a:off x="5397500" y="3494387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성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27A967-30EE-4A66-B2A4-2F95138D6AA0}"/>
              </a:ext>
            </a:extLst>
          </p:cNvPr>
          <p:cNvSpPr txBox="1"/>
          <p:nvPr/>
        </p:nvSpPr>
        <p:spPr>
          <a:xfrm>
            <a:off x="4689941" y="3817514"/>
            <a:ext cx="97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accent6">
                    <a:lumMod val="75000"/>
                  </a:schemeClr>
                </a:solidFill>
              </a:rPr>
              <a:t>이메일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55B610-C88C-4D14-B521-6BAEC186FDA4}"/>
              </a:ext>
            </a:extLst>
          </p:cNvPr>
          <p:cNvSpPr txBox="1"/>
          <p:nvPr/>
        </p:nvSpPr>
        <p:spPr>
          <a:xfrm>
            <a:off x="5232400" y="4138539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solidFill>
                  <a:schemeClr val="accent6">
                    <a:lumMod val="75000"/>
                  </a:schemeClr>
                </a:solidFill>
              </a:rPr>
              <a:t>소속 기관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D68F208E-6C6F-4B30-8BAA-DDB8364BDC77}"/>
              </a:ext>
            </a:extLst>
          </p:cNvPr>
          <p:cNvSpPr/>
          <p:nvPr/>
        </p:nvSpPr>
        <p:spPr>
          <a:xfrm>
            <a:off x="9067800" y="2667402"/>
            <a:ext cx="2894230" cy="992597"/>
          </a:xfrm>
          <a:prstGeom prst="borderCallout1">
            <a:avLst>
              <a:gd name="adj1" fmla="val 18750"/>
              <a:gd name="adj2" fmla="val -8333"/>
              <a:gd name="adj3" fmla="val 164958"/>
              <a:gd name="adj4" fmla="val -94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‘Women’s Federation for World Peace Korea’ </a:t>
            </a:r>
            <a:r>
              <a:rPr lang="ko-KR" altLang="en-US" dirty="0"/>
              <a:t>입력</a:t>
            </a: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EDE45000-2A18-48E1-8DEE-C934F5E374DD}"/>
              </a:ext>
            </a:extLst>
          </p:cNvPr>
          <p:cNvSpPr/>
          <p:nvPr/>
        </p:nvSpPr>
        <p:spPr>
          <a:xfrm>
            <a:off x="3708399" y="4534966"/>
            <a:ext cx="863601" cy="482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198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C7598"/>
      </a:accent1>
      <a:accent2>
        <a:srgbClr val="ABB7C8"/>
      </a:accent2>
      <a:accent3>
        <a:srgbClr val="DADADB"/>
      </a:accent3>
      <a:accent4>
        <a:srgbClr val="F7F0C7"/>
      </a:accent4>
      <a:accent5>
        <a:srgbClr val="C2C4B6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0">
      <a:majorFont>
        <a:latin typeface="Caveat"/>
        <a:ea typeface=""/>
        <a:cs typeface=""/>
      </a:majorFont>
      <a:minorFont>
        <a:latin typeface="Poppi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1341</TotalTime>
  <Words>1045</Words>
  <Application>Microsoft Office PowerPoint</Application>
  <PresentationFormat>와이드스크린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Caveat</vt:lpstr>
      <vt:lpstr>맑은....</vt:lpstr>
      <vt:lpstr>Arial</vt:lpstr>
      <vt:lpstr>나눔스퀘어OTF_ac Bold</vt:lpstr>
      <vt:lpstr>맑은</vt:lpstr>
      <vt:lpstr>Calibri</vt:lpstr>
      <vt:lpstr>Poppins Light</vt:lpstr>
      <vt:lpstr>나눔스퀘어OTF_ac ExtraBold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P</dc:creator>
  <cp:lastModifiedBy>정화 원</cp:lastModifiedBy>
  <cp:revision>156</cp:revision>
  <dcterms:created xsi:type="dcterms:W3CDTF">2019-10-07T12:23:55Z</dcterms:created>
  <dcterms:modified xsi:type="dcterms:W3CDTF">2021-03-09T06:02:17Z</dcterms:modified>
</cp:coreProperties>
</file>